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
  </p:notesMasterIdLst>
  <p:sldIdLst>
    <p:sldId id="259" r:id="rId2"/>
    <p:sldId id="258" r:id="rId3"/>
  </p:sldIdLst>
  <p:sldSz cx="10058400" cy="7772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48" userDrawn="1">
          <p15:clr>
            <a:srgbClr val="A4A3A4"/>
          </p15:clr>
        </p15:guide>
        <p15:guide id="2" pos="3168" userDrawn="1">
          <p15:clr>
            <a:srgbClr val="A4A3A4"/>
          </p15:clr>
        </p15:guide>
        <p15:guide id="3" pos="2880" userDrawn="1">
          <p15:clr>
            <a:srgbClr val="A4A3A4"/>
          </p15:clr>
        </p15:guide>
        <p15:guide id="4" pos="288" userDrawn="1">
          <p15:clr>
            <a:srgbClr val="A4A3A4"/>
          </p15:clr>
        </p15:guide>
        <p15:guide id="5" orient="horz" pos="288" userDrawn="1">
          <p15:clr>
            <a:srgbClr val="A4A3A4"/>
          </p15:clr>
        </p15:guide>
        <p15:guide id="6" pos="6048" userDrawn="1">
          <p15:clr>
            <a:srgbClr val="A4A3A4"/>
          </p15:clr>
        </p15:guide>
        <p15:guide id="7" orient="horz" pos="460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36D21"/>
    <a:srgbClr val="F36C21"/>
    <a:srgbClr val="00ADCA"/>
    <a:srgbClr val="E7782C"/>
    <a:srgbClr val="E9823B"/>
    <a:srgbClr val="85B8D8"/>
    <a:srgbClr val="1A1918"/>
    <a:srgbClr val="F08A00"/>
    <a:srgbClr val="EA7600"/>
    <a:srgbClr val="88BF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28"/>
    <p:restoredTop sz="94674"/>
  </p:normalViewPr>
  <p:slideViewPr>
    <p:cSldViewPr snapToGrid="0" snapToObjects="1" showGuides="1">
      <p:cViewPr varScale="1">
        <p:scale>
          <a:sx n="109" d="100"/>
          <a:sy n="109" d="100"/>
        </p:scale>
        <p:origin x="1864" y="192"/>
      </p:cViewPr>
      <p:guideLst>
        <p:guide orient="horz" pos="2448"/>
        <p:guide pos="3168"/>
        <p:guide pos="2880"/>
        <p:guide pos="288"/>
        <p:guide orient="horz" pos="288"/>
        <p:guide pos="6048"/>
        <p:guide orient="horz" pos="460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9E65BD-A533-D84D-A89B-3E8AA260BA12}" type="datetimeFigureOut">
              <a:rPr lang="en-US" smtClean="0"/>
              <a:t>11/5/19</a:t>
            </a:fld>
            <a:endParaRPr lang="en-US"/>
          </a:p>
        </p:txBody>
      </p:sp>
      <p:sp>
        <p:nvSpPr>
          <p:cNvPr id="4" name="Slide Image Placeholder 3"/>
          <p:cNvSpPr>
            <a:spLocks noGrp="1" noRot="1" noChangeAspect="1"/>
          </p:cNvSpPr>
          <p:nvPr>
            <p:ph type="sldImg" idx="2"/>
          </p:nvPr>
        </p:nvSpPr>
        <p:spPr>
          <a:xfrm>
            <a:off x="1431925" y="1143000"/>
            <a:ext cx="399415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F811CD3-302F-3A4B-96A7-1EEC18816549}" type="slidenum">
              <a:rPr lang="en-US" smtClean="0"/>
              <a:t>‹#›</a:t>
            </a:fld>
            <a:endParaRPr lang="en-US"/>
          </a:p>
        </p:txBody>
      </p:sp>
    </p:spTree>
    <p:extLst>
      <p:ext uri="{BB962C8B-B14F-4D97-AF65-F5344CB8AC3E}">
        <p14:creationId xmlns:p14="http://schemas.microsoft.com/office/powerpoint/2010/main" val="3807951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811CD3-302F-3A4B-96A7-1EEC18816549}" type="slidenum">
              <a:rPr lang="en-US" smtClean="0"/>
              <a:t>1</a:t>
            </a:fld>
            <a:endParaRPr lang="en-US"/>
          </a:p>
        </p:txBody>
      </p:sp>
    </p:spTree>
    <p:extLst>
      <p:ext uri="{BB962C8B-B14F-4D97-AF65-F5344CB8AC3E}">
        <p14:creationId xmlns:p14="http://schemas.microsoft.com/office/powerpoint/2010/main" val="8051704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811CD3-302F-3A4B-96A7-1EEC18816549}" type="slidenum">
              <a:rPr lang="en-US" smtClean="0"/>
              <a:t>2</a:t>
            </a:fld>
            <a:endParaRPr lang="en-US"/>
          </a:p>
        </p:txBody>
      </p:sp>
    </p:spTree>
    <p:extLst>
      <p:ext uri="{BB962C8B-B14F-4D97-AF65-F5344CB8AC3E}">
        <p14:creationId xmlns:p14="http://schemas.microsoft.com/office/powerpoint/2010/main" val="14900197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4380" y="1272011"/>
            <a:ext cx="8549640" cy="2705947"/>
          </a:xfrm>
        </p:spPr>
        <p:txBody>
          <a:bodyPr anchor="b"/>
          <a:lstStyle>
            <a:lvl1pPr algn="ctr">
              <a:defRPr sz="6600"/>
            </a:lvl1pPr>
          </a:lstStyle>
          <a:p>
            <a:r>
              <a:rPr lang="en-US"/>
              <a:t>Click to edit Master title style</a:t>
            </a:r>
            <a:endParaRPr lang="en-US" dirty="0"/>
          </a:p>
        </p:txBody>
      </p:sp>
      <p:sp>
        <p:nvSpPr>
          <p:cNvPr id="3" name="Subtitle 2"/>
          <p:cNvSpPr>
            <a:spLocks noGrp="1"/>
          </p:cNvSpPr>
          <p:nvPr>
            <p:ph type="subTitle" idx="1"/>
          </p:nvPr>
        </p:nvSpPr>
        <p:spPr>
          <a:xfrm>
            <a:off x="1257300" y="4082310"/>
            <a:ext cx="7543800" cy="1876530"/>
          </a:xfrm>
        </p:spPr>
        <p:txBody>
          <a:bodyPr/>
          <a:lstStyle>
            <a:lvl1pPr marL="0" indent="0" algn="ctr">
              <a:buNone/>
              <a:defRPr sz="2640"/>
            </a:lvl1pPr>
            <a:lvl2pPr marL="502920" indent="0" algn="ctr">
              <a:buNone/>
              <a:defRPr sz="2200"/>
            </a:lvl2pPr>
            <a:lvl3pPr marL="1005840" indent="0" algn="ctr">
              <a:buNone/>
              <a:defRPr sz="1980"/>
            </a:lvl3pPr>
            <a:lvl4pPr marL="1508760" indent="0" algn="ctr">
              <a:buNone/>
              <a:defRPr sz="1760"/>
            </a:lvl4pPr>
            <a:lvl5pPr marL="2011680" indent="0" algn="ctr">
              <a:buNone/>
              <a:defRPr sz="1760"/>
            </a:lvl5pPr>
            <a:lvl6pPr marL="2514600" indent="0" algn="ctr">
              <a:buNone/>
              <a:defRPr sz="1760"/>
            </a:lvl6pPr>
            <a:lvl7pPr marL="3017520" indent="0" algn="ctr">
              <a:buNone/>
              <a:defRPr sz="1760"/>
            </a:lvl7pPr>
            <a:lvl8pPr marL="3520440" indent="0" algn="ctr">
              <a:buNone/>
              <a:defRPr sz="1760"/>
            </a:lvl8pPr>
            <a:lvl9pPr marL="4023360" indent="0" algn="ctr">
              <a:buNone/>
              <a:defRPr sz="17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B305B89-D628-564E-A3ED-1B5B5288DC7A}" type="datetimeFigureOut">
              <a:rPr lang="en-US" smtClean="0"/>
              <a:t>11/5/19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E0BC0D-2A56-C34D-BFD3-4E0A8BBD5667}"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B305B89-D628-564E-A3ED-1B5B5288DC7A}" type="datetimeFigureOut">
              <a:rPr lang="en-US" smtClean="0"/>
              <a:t>11/5/19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E0BC0D-2A56-C34D-BFD3-4E0A8BBD5667}"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98043" y="413808"/>
            <a:ext cx="2168843" cy="65867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91515" y="413808"/>
            <a:ext cx="6380798" cy="65867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B305B89-D628-564E-A3ED-1B5B5288DC7A}" type="datetimeFigureOut">
              <a:rPr lang="en-US" smtClean="0"/>
              <a:t>11/5/19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E0BC0D-2A56-C34D-BFD3-4E0A8BBD5667}"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B305B89-D628-564E-A3ED-1B5B5288DC7A}" type="datetimeFigureOut">
              <a:rPr lang="en-US" smtClean="0"/>
              <a:t>11/5/19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E0BC0D-2A56-C34D-BFD3-4E0A8BBD5667}"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6277" y="1937705"/>
            <a:ext cx="8675370" cy="3233102"/>
          </a:xfrm>
        </p:spPr>
        <p:txBody>
          <a:bodyPr anchor="b"/>
          <a:lstStyle>
            <a:lvl1pPr>
              <a:defRPr sz="6600"/>
            </a:lvl1pPr>
          </a:lstStyle>
          <a:p>
            <a:r>
              <a:rPr lang="en-US"/>
              <a:t>Click to edit Master title style</a:t>
            </a:r>
            <a:endParaRPr lang="en-US" dirty="0"/>
          </a:p>
        </p:txBody>
      </p:sp>
      <p:sp>
        <p:nvSpPr>
          <p:cNvPr id="3" name="Text Placeholder 2"/>
          <p:cNvSpPr>
            <a:spLocks noGrp="1"/>
          </p:cNvSpPr>
          <p:nvPr>
            <p:ph type="body" idx="1"/>
          </p:nvPr>
        </p:nvSpPr>
        <p:spPr>
          <a:xfrm>
            <a:off x="686277" y="5201393"/>
            <a:ext cx="8675370" cy="1700212"/>
          </a:xfrm>
        </p:spPr>
        <p:txBody>
          <a:bodyPr/>
          <a:lstStyle>
            <a:lvl1pPr marL="0" indent="0">
              <a:buNone/>
              <a:defRPr sz="2640">
                <a:solidFill>
                  <a:schemeClr val="tx1"/>
                </a:solidFill>
              </a:defRPr>
            </a:lvl1pPr>
            <a:lvl2pPr marL="502920" indent="0">
              <a:buNone/>
              <a:defRPr sz="2200">
                <a:solidFill>
                  <a:schemeClr val="tx1">
                    <a:tint val="75000"/>
                  </a:schemeClr>
                </a:solidFill>
              </a:defRPr>
            </a:lvl2pPr>
            <a:lvl3pPr marL="1005840" indent="0">
              <a:buNone/>
              <a:defRPr sz="1980">
                <a:solidFill>
                  <a:schemeClr val="tx1">
                    <a:tint val="75000"/>
                  </a:schemeClr>
                </a:solidFill>
              </a:defRPr>
            </a:lvl3pPr>
            <a:lvl4pPr marL="1508760" indent="0">
              <a:buNone/>
              <a:defRPr sz="1760">
                <a:solidFill>
                  <a:schemeClr val="tx1">
                    <a:tint val="75000"/>
                  </a:schemeClr>
                </a:solidFill>
              </a:defRPr>
            </a:lvl4pPr>
            <a:lvl5pPr marL="2011680" indent="0">
              <a:buNone/>
              <a:defRPr sz="1760">
                <a:solidFill>
                  <a:schemeClr val="tx1">
                    <a:tint val="75000"/>
                  </a:schemeClr>
                </a:solidFill>
              </a:defRPr>
            </a:lvl5pPr>
            <a:lvl6pPr marL="2514600" indent="0">
              <a:buNone/>
              <a:defRPr sz="1760">
                <a:solidFill>
                  <a:schemeClr val="tx1">
                    <a:tint val="75000"/>
                  </a:schemeClr>
                </a:solidFill>
              </a:defRPr>
            </a:lvl6pPr>
            <a:lvl7pPr marL="3017520" indent="0">
              <a:buNone/>
              <a:defRPr sz="1760">
                <a:solidFill>
                  <a:schemeClr val="tx1">
                    <a:tint val="75000"/>
                  </a:schemeClr>
                </a:solidFill>
              </a:defRPr>
            </a:lvl7pPr>
            <a:lvl8pPr marL="3520440" indent="0">
              <a:buNone/>
              <a:defRPr sz="1760">
                <a:solidFill>
                  <a:schemeClr val="tx1">
                    <a:tint val="75000"/>
                  </a:schemeClr>
                </a:solidFill>
              </a:defRPr>
            </a:lvl8pPr>
            <a:lvl9pPr marL="4023360" indent="0">
              <a:buNone/>
              <a:defRPr sz="176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B305B89-D628-564E-A3ED-1B5B5288DC7A}" type="datetimeFigureOut">
              <a:rPr lang="en-US" smtClean="0"/>
              <a:t>11/5/19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E0BC0D-2A56-C34D-BFD3-4E0A8BBD5667}"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91515" y="2069042"/>
            <a:ext cx="4274820" cy="49315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92065" y="2069042"/>
            <a:ext cx="4274820" cy="49315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B305B89-D628-564E-A3ED-1B5B5288DC7A}" type="datetimeFigureOut">
              <a:rPr lang="en-US" smtClean="0"/>
              <a:t>11/5/19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E0BC0D-2A56-C34D-BFD3-4E0A8BBD5667}"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92825" y="413810"/>
            <a:ext cx="8675370" cy="1502305"/>
          </a:xfrm>
        </p:spPr>
        <p:txBody>
          <a:bodyPr/>
          <a:lstStyle/>
          <a:p>
            <a:r>
              <a:rPr lang="en-US"/>
              <a:t>Click to edit Master title style</a:t>
            </a:r>
            <a:endParaRPr lang="en-US" dirty="0"/>
          </a:p>
        </p:txBody>
      </p:sp>
      <p:sp>
        <p:nvSpPr>
          <p:cNvPr id="3" name="Text Placeholder 2"/>
          <p:cNvSpPr>
            <a:spLocks noGrp="1"/>
          </p:cNvSpPr>
          <p:nvPr>
            <p:ph type="body" idx="1"/>
          </p:nvPr>
        </p:nvSpPr>
        <p:spPr>
          <a:xfrm>
            <a:off x="692826" y="1905318"/>
            <a:ext cx="4255174" cy="933767"/>
          </a:xfrm>
        </p:spPr>
        <p:txBody>
          <a:bodyPr anchor="b"/>
          <a:lstStyle>
            <a:lvl1pPr marL="0" indent="0">
              <a:buNone/>
              <a:defRPr sz="2640" b="1"/>
            </a:lvl1pPr>
            <a:lvl2pPr marL="502920" indent="0">
              <a:buNone/>
              <a:defRPr sz="2200" b="1"/>
            </a:lvl2pPr>
            <a:lvl3pPr marL="1005840" indent="0">
              <a:buNone/>
              <a:defRPr sz="1980" b="1"/>
            </a:lvl3pPr>
            <a:lvl4pPr marL="1508760" indent="0">
              <a:buNone/>
              <a:defRPr sz="1760" b="1"/>
            </a:lvl4pPr>
            <a:lvl5pPr marL="2011680" indent="0">
              <a:buNone/>
              <a:defRPr sz="1760" b="1"/>
            </a:lvl5pPr>
            <a:lvl6pPr marL="2514600" indent="0">
              <a:buNone/>
              <a:defRPr sz="1760" b="1"/>
            </a:lvl6pPr>
            <a:lvl7pPr marL="3017520" indent="0">
              <a:buNone/>
              <a:defRPr sz="1760" b="1"/>
            </a:lvl7pPr>
            <a:lvl8pPr marL="3520440" indent="0">
              <a:buNone/>
              <a:defRPr sz="1760" b="1"/>
            </a:lvl8pPr>
            <a:lvl9pPr marL="4023360" indent="0">
              <a:buNone/>
              <a:defRPr sz="1760" b="1"/>
            </a:lvl9pPr>
          </a:lstStyle>
          <a:p>
            <a:pPr lvl="0"/>
            <a:r>
              <a:rPr lang="en-US"/>
              <a:t>Click to edit Master text styles</a:t>
            </a:r>
          </a:p>
        </p:txBody>
      </p:sp>
      <p:sp>
        <p:nvSpPr>
          <p:cNvPr id="4" name="Content Placeholder 3"/>
          <p:cNvSpPr>
            <a:spLocks noGrp="1"/>
          </p:cNvSpPr>
          <p:nvPr>
            <p:ph sz="half" idx="2"/>
          </p:nvPr>
        </p:nvSpPr>
        <p:spPr>
          <a:xfrm>
            <a:off x="692826" y="2839085"/>
            <a:ext cx="4255174" cy="41758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92066" y="1905318"/>
            <a:ext cx="4276130" cy="933767"/>
          </a:xfrm>
        </p:spPr>
        <p:txBody>
          <a:bodyPr anchor="b"/>
          <a:lstStyle>
            <a:lvl1pPr marL="0" indent="0">
              <a:buNone/>
              <a:defRPr sz="2640" b="1"/>
            </a:lvl1pPr>
            <a:lvl2pPr marL="502920" indent="0">
              <a:buNone/>
              <a:defRPr sz="2200" b="1"/>
            </a:lvl2pPr>
            <a:lvl3pPr marL="1005840" indent="0">
              <a:buNone/>
              <a:defRPr sz="1980" b="1"/>
            </a:lvl3pPr>
            <a:lvl4pPr marL="1508760" indent="0">
              <a:buNone/>
              <a:defRPr sz="1760" b="1"/>
            </a:lvl4pPr>
            <a:lvl5pPr marL="2011680" indent="0">
              <a:buNone/>
              <a:defRPr sz="1760" b="1"/>
            </a:lvl5pPr>
            <a:lvl6pPr marL="2514600" indent="0">
              <a:buNone/>
              <a:defRPr sz="1760" b="1"/>
            </a:lvl6pPr>
            <a:lvl7pPr marL="3017520" indent="0">
              <a:buNone/>
              <a:defRPr sz="1760" b="1"/>
            </a:lvl7pPr>
            <a:lvl8pPr marL="3520440" indent="0">
              <a:buNone/>
              <a:defRPr sz="1760" b="1"/>
            </a:lvl8pPr>
            <a:lvl9pPr marL="4023360" indent="0">
              <a:buNone/>
              <a:defRPr sz="1760" b="1"/>
            </a:lvl9pPr>
          </a:lstStyle>
          <a:p>
            <a:pPr lvl="0"/>
            <a:r>
              <a:rPr lang="en-US"/>
              <a:t>Click to edit Master text styles</a:t>
            </a:r>
          </a:p>
        </p:txBody>
      </p:sp>
      <p:sp>
        <p:nvSpPr>
          <p:cNvPr id="6" name="Content Placeholder 5"/>
          <p:cNvSpPr>
            <a:spLocks noGrp="1"/>
          </p:cNvSpPr>
          <p:nvPr>
            <p:ph sz="quarter" idx="4"/>
          </p:nvPr>
        </p:nvSpPr>
        <p:spPr>
          <a:xfrm>
            <a:off x="5092066" y="2839085"/>
            <a:ext cx="4276130" cy="41758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B305B89-D628-564E-A3ED-1B5B5288DC7A}" type="datetimeFigureOut">
              <a:rPr lang="en-US" smtClean="0"/>
              <a:t>11/5/19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EE0BC0D-2A56-C34D-BFD3-4E0A8BBD5667}"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B305B89-D628-564E-A3ED-1B5B5288DC7A}" type="datetimeFigureOut">
              <a:rPr lang="en-US" smtClean="0"/>
              <a:t>11/5/19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EE0BC0D-2A56-C34D-BFD3-4E0A8BBD5667}"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B305B89-D628-564E-A3ED-1B5B5288DC7A}" type="datetimeFigureOut">
              <a:rPr lang="en-US" smtClean="0"/>
              <a:t>11/5/19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EE0BC0D-2A56-C34D-BFD3-4E0A8BBD5667}"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2825" y="518160"/>
            <a:ext cx="3244096" cy="1813560"/>
          </a:xfrm>
        </p:spPr>
        <p:txBody>
          <a:bodyPr anchor="b"/>
          <a:lstStyle>
            <a:lvl1pPr>
              <a:defRPr sz="3520"/>
            </a:lvl1pPr>
          </a:lstStyle>
          <a:p>
            <a:r>
              <a:rPr lang="en-US"/>
              <a:t>Click to edit Master title style</a:t>
            </a:r>
            <a:endParaRPr lang="en-US" dirty="0"/>
          </a:p>
        </p:txBody>
      </p:sp>
      <p:sp>
        <p:nvSpPr>
          <p:cNvPr id="3" name="Content Placeholder 2"/>
          <p:cNvSpPr>
            <a:spLocks noGrp="1"/>
          </p:cNvSpPr>
          <p:nvPr>
            <p:ph idx="1"/>
          </p:nvPr>
        </p:nvSpPr>
        <p:spPr>
          <a:xfrm>
            <a:off x="4276130" y="1119083"/>
            <a:ext cx="5092065" cy="5523442"/>
          </a:xfrm>
        </p:spPr>
        <p:txBody>
          <a:bodyPr/>
          <a:lstStyle>
            <a:lvl1pPr>
              <a:defRPr sz="3520"/>
            </a:lvl1pPr>
            <a:lvl2pPr>
              <a:defRPr sz="3080"/>
            </a:lvl2pPr>
            <a:lvl3pPr>
              <a:defRPr sz="264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92825" y="2331720"/>
            <a:ext cx="3244096" cy="4319800"/>
          </a:xfrm>
        </p:spPr>
        <p:txBody>
          <a:bodyPr/>
          <a:lstStyle>
            <a:lvl1pPr marL="0" indent="0">
              <a:buNone/>
              <a:defRPr sz="1760"/>
            </a:lvl1pPr>
            <a:lvl2pPr marL="502920" indent="0">
              <a:buNone/>
              <a:defRPr sz="1540"/>
            </a:lvl2pPr>
            <a:lvl3pPr marL="1005840" indent="0">
              <a:buNone/>
              <a:defRPr sz="1320"/>
            </a:lvl3pPr>
            <a:lvl4pPr marL="1508760" indent="0">
              <a:buNone/>
              <a:defRPr sz="1100"/>
            </a:lvl4pPr>
            <a:lvl5pPr marL="2011680" indent="0">
              <a:buNone/>
              <a:defRPr sz="1100"/>
            </a:lvl5pPr>
            <a:lvl6pPr marL="2514600" indent="0">
              <a:buNone/>
              <a:defRPr sz="1100"/>
            </a:lvl6pPr>
            <a:lvl7pPr marL="3017520" indent="0">
              <a:buNone/>
              <a:defRPr sz="1100"/>
            </a:lvl7pPr>
            <a:lvl8pPr marL="3520440" indent="0">
              <a:buNone/>
              <a:defRPr sz="1100"/>
            </a:lvl8pPr>
            <a:lvl9pPr marL="4023360" indent="0">
              <a:buNone/>
              <a:defRPr sz="1100"/>
            </a:lvl9pPr>
          </a:lstStyle>
          <a:p>
            <a:pPr lvl="0"/>
            <a:r>
              <a:rPr lang="en-US"/>
              <a:t>Click to edit Master text styles</a:t>
            </a:r>
          </a:p>
        </p:txBody>
      </p:sp>
      <p:sp>
        <p:nvSpPr>
          <p:cNvPr id="5" name="Date Placeholder 4"/>
          <p:cNvSpPr>
            <a:spLocks noGrp="1"/>
          </p:cNvSpPr>
          <p:nvPr>
            <p:ph type="dt" sz="half" idx="10"/>
          </p:nvPr>
        </p:nvSpPr>
        <p:spPr/>
        <p:txBody>
          <a:bodyPr/>
          <a:lstStyle/>
          <a:p>
            <a:fld id="{0B305B89-D628-564E-A3ED-1B5B5288DC7A}" type="datetimeFigureOut">
              <a:rPr lang="en-US" smtClean="0"/>
              <a:t>11/5/19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E0BC0D-2A56-C34D-BFD3-4E0A8BBD5667}"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2825" y="518160"/>
            <a:ext cx="3244096" cy="1813560"/>
          </a:xfrm>
        </p:spPr>
        <p:txBody>
          <a:bodyPr anchor="b"/>
          <a:lstStyle>
            <a:lvl1pPr>
              <a:defRPr sz="3520"/>
            </a:lvl1pPr>
          </a:lstStyle>
          <a:p>
            <a:r>
              <a:rPr lang="en-US"/>
              <a:t>Click to edit Master title style</a:t>
            </a:r>
            <a:endParaRPr lang="en-US" dirty="0"/>
          </a:p>
        </p:txBody>
      </p:sp>
      <p:sp>
        <p:nvSpPr>
          <p:cNvPr id="3" name="Picture Placeholder 2"/>
          <p:cNvSpPr>
            <a:spLocks noGrp="1" noChangeAspect="1"/>
          </p:cNvSpPr>
          <p:nvPr>
            <p:ph type="pic" idx="1"/>
          </p:nvPr>
        </p:nvSpPr>
        <p:spPr>
          <a:xfrm>
            <a:off x="4276130" y="1119083"/>
            <a:ext cx="5092065" cy="5523442"/>
          </a:xfrm>
        </p:spPr>
        <p:txBody>
          <a:bodyPr anchor="t"/>
          <a:lstStyle>
            <a:lvl1pPr marL="0" indent="0">
              <a:buNone/>
              <a:defRPr sz="3520"/>
            </a:lvl1pPr>
            <a:lvl2pPr marL="502920" indent="0">
              <a:buNone/>
              <a:defRPr sz="3080"/>
            </a:lvl2pPr>
            <a:lvl3pPr marL="1005840" indent="0">
              <a:buNone/>
              <a:defRPr sz="2640"/>
            </a:lvl3pPr>
            <a:lvl4pPr marL="1508760" indent="0">
              <a:buNone/>
              <a:defRPr sz="2200"/>
            </a:lvl4pPr>
            <a:lvl5pPr marL="2011680" indent="0">
              <a:buNone/>
              <a:defRPr sz="2200"/>
            </a:lvl5pPr>
            <a:lvl6pPr marL="2514600" indent="0">
              <a:buNone/>
              <a:defRPr sz="2200"/>
            </a:lvl6pPr>
            <a:lvl7pPr marL="3017520" indent="0">
              <a:buNone/>
              <a:defRPr sz="2200"/>
            </a:lvl7pPr>
            <a:lvl8pPr marL="3520440" indent="0">
              <a:buNone/>
              <a:defRPr sz="2200"/>
            </a:lvl8pPr>
            <a:lvl9pPr marL="4023360" indent="0">
              <a:buNone/>
              <a:defRPr sz="22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692825" y="2331720"/>
            <a:ext cx="3244096" cy="4319800"/>
          </a:xfrm>
        </p:spPr>
        <p:txBody>
          <a:bodyPr/>
          <a:lstStyle>
            <a:lvl1pPr marL="0" indent="0">
              <a:buNone/>
              <a:defRPr sz="1760"/>
            </a:lvl1pPr>
            <a:lvl2pPr marL="502920" indent="0">
              <a:buNone/>
              <a:defRPr sz="1540"/>
            </a:lvl2pPr>
            <a:lvl3pPr marL="1005840" indent="0">
              <a:buNone/>
              <a:defRPr sz="1320"/>
            </a:lvl3pPr>
            <a:lvl4pPr marL="1508760" indent="0">
              <a:buNone/>
              <a:defRPr sz="1100"/>
            </a:lvl4pPr>
            <a:lvl5pPr marL="2011680" indent="0">
              <a:buNone/>
              <a:defRPr sz="1100"/>
            </a:lvl5pPr>
            <a:lvl6pPr marL="2514600" indent="0">
              <a:buNone/>
              <a:defRPr sz="1100"/>
            </a:lvl6pPr>
            <a:lvl7pPr marL="3017520" indent="0">
              <a:buNone/>
              <a:defRPr sz="1100"/>
            </a:lvl7pPr>
            <a:lvl8pPr marL="3520440" indent="0">
              <a:buNone/>
              <a:defRPr sz="1100"/>
            </a:lvl8pPr>
            <a:lvl9pPr marL="4023360" indent="0">
              <a:buNone/>
              <a:defRPr sz="1100"/>
            </a:lvl9pPr>
          </a:lstStyle>
          <a:p>
            <a:pPr lvl="0"/>
            <a:r>
              <a:rPr lang="en-US"/>
              <a:t>Click to edit Master text styles</a:t>
            </a:r>
          </a:p>
        </p:txBody>
      </p:sp>
      <p:sp>
        <p:nvSpPr>
          <p:cNvPr id="5" name="Date Placeholder 4"/>
          <p:cNvSpPr>
            <a:spLocks noGrp="1"/>
          </p:cNvSpPr>
          <p:nvPr>
            <p:ph type="dt" sz="half" idx="10"/>
          </p:nvPr>
        </p:nvSpPr>
        <p:spPr/>
        <p:txBody>
          <a:bodyPr/>
          <a:lstStyle/>
          <a:p>
            <a:fld id="{0B305B89-D628-564E-A3ED-1B5B5288DC7A}" type="datetimeFigureOut">
              <a:rPr lang="en-US" smtClean="0"/>
              <a:t>11/5/19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E0BC0D-2A56-C34D-BFD3-4E0A8BBD5667}"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91515" y="413810"/>
            <a:ext cx="8675370" cy="1502305"/>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91515" y="2069042"/>
            <a:ext cx="8675370" cy="493151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91515" y="7203865"/>
            <a:ext cx="2263140" cy="413808"/>
          </a:xfrm>
          <a:prstGeom prst="rect">
            <a:avLst/>
          </a:prstGeom>
        </p:spPr>
        <p:txBody>
          <a:bodyPr vert="horz" lIns="91440" tIns="45720" rIns="91440" bIns="45720" rtlCol="0" anchor="ctr"/>
          <a:lstStyle>
            <a:lvl1pPr algn="l">
              <a:defRPr sz="1320">
                <a:solidFill>
                  <a:schemeClr val="tx1">
                    <a:tint val="75000"/>
                  </a:schemeClr>
                </a:solidFill>
              </a:defRPr>
            </a:lvl1pPr>
          </a:lstStyle>
          <a:p>
            <a:fld id="{0B305B89-D628-564E-A3ED-1B5B5288DC7A}" type="datetimeFigureOut">
              <a:rPr lang="en-US" smtClean="0"/>
              <a:t>11/5/19</a:t>
            </a:fld>
            <a:endParaRPr lang="en-US"/>
          </a:p>
        </p:txBody>
      </p:sp>
      <p:sp>
        <p:nvSpPr>
          <p:cNvPr id="5" name="Footer Placeholder 4"/>
          <p:cNvSpPr>
            <a:spLocks noGrp="1"/>
          </p:cNvSpPr>
          <p:nvPr>
            <p:ph type="ftr" sz="quarter" idx="3"/>
          </p:nvPr>
        </p:nvSpPr>
        <p:spPr>
          <a:xfrm>
            <a:off x="3331845" y="7203865"/>
            <a:ext cx="3394710" cy="413808"/>
          </a:xfrm>
          <a:prstGeom prst="rect">
            <a:avLst/>
          </a:prstGeom>
        </p:spPr>
        <p:txBody>
          <a:bodyPr vert="horz" lIns="91440" tIns="45720" rIns="91440" bIns="45720" rtlCol="0" anchor="ctr"/>
          <a:lstStyle>
            <a:lvl1pPr algn="ctr">
              <a:defRPr sz="132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103745" y="7203865"/>
            <a:ext cx="2263140" cy="413808"/>
          </a:xfrm>
          <a:prstGeom prst="rect">
            <a:avLst/>
          </a:prstGeom>
        </p:spPr>
        <p:txBody>
          <a:bodyPr vert="horz" lIns="91440" tIns="45720" rIns="91440" bIns="45720" rtlCol="0" anchor="ctr"/>
          <a:lstStyle>
            <a:lvl1pPr algn="r">
              <a:defRPr sz="1320">
                <a:solidFill>
                  <a:schemeClr val="tx1">
                    <a:tint val="75000"/>
                  </a:schemeClr>
                </a:solidFill>
              </a:defRPr>
            </a:lvl1pPr>
          </a:lstStyle>
          <a:p>
            <a:fld id="{6EE0BC0D-2A56-C34D-BFD3-4E0A8BBD5667}" type="slidenum">
              <a:rPr lang="en-US" smtClean="0"/>
              <a:t>‹#›</a:t>
            </a:fld>
            <a:endParaRPr lang="en-US"/>
          </a:p>
        </p:txBody>
      </p:sp>
    </p:spTree>
    <p:extLst>
      <p:ext uri="{BB962C8B-B14F-4D97-AF65-F5344CB8AC3E}">
        <p14:creationId xmlns:p14="http://schemas.microsoft.com/office/powerpoint/2010/main" val="173265862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1005840" rtl="0" eaLnBrk="1" latinLnBrk="0" hangingPunct="1">
        <a:lnSpc>
          <a:spcPct val="90000"/>
        </a:lnSpc>
        <a:spcBef>
          <a:spcPct val="0"/>
        </a:spcBef>
        <a:buNone/>
        <a:defRPr sz="4840" kern="1200">
          <a:solidFill>
            <a:schemeClr val="tx1"/>
          </a:solidFill>
          <a:latin typeface="+mj-lt"/>
          <a:ea typeface="+mj-ea"/>
          <a:cs typeface="+mj-cs"/>
        </a:defRPr>
      </a:lvl1pPr>
    </p:titleStyle>
    <p:bodyStyle>
      <a:lvl1pPr marL="251460" indent="-251460" algn="l" defTabSz="1005840" rtl="0" eaLnBrk="1" latinLnBrk="0" hangingPunct="1">
        <a:lnSpc>
          <a:spcPct val="90000"/>
        </a:lnSpc>
        <a:spcBef>
          <a:spcPts val="1100"/>
        </a:spcBef>
        <a:buFont typeface="Arial" panose="020B0604020202020204" pitchFamily="34" charset="0"/>
        <a:buChar char="•"/>
        <a:defRPr sz="3080" kern="1200">
          <a:solidFill>
            <a:schemeClr val="tx1"/>
          </a:solidFill>
          <a:latin typeface="+mn-lt"/>
          <a:ea typeface="+mn-ea"/>
          <a:cs typeface="+mn-cs"/>
        </a:defRPr>
      </a:lvl1pPr>
      <a:lvl2pPr marL="754380" indent="-251460" algn="l" defTabSz="1005840" rtl="0" eaLnBrk="1" latinLnBrk="0" hangingPunct="1">
        <a:lnSpc>
          <a:spcPct val="90000"/>
        </a:lnSpc>
        <a:spcBef>
          <a:spcPts val="550"/>
        </a:spcBef>
        <a:buFont typeface="Arial" panose="020B0604020202020204" pitchFamily="34" charset="0"/>
        <a:buChar char="•"/>
        <a:defRPr sz="2640" kern="1200">
          <a:solidFill>
            <a:schemeClr val="tx1"/>
          </a:solidFill>
          <a:latin typeface="+mn-lt"/>
          <a:ea typeface="+mn-ea"/>
          <a:cs typeface="+mn-cs"/>
        </a:defRPr>
      </a:lvl2pPr>
      <a:lvl3pPr marL="1257300" indent="-251460" algn="l" defTabSz="1005840" rtl="0" eaLnBrk="1" latinLnBrk="0" hangingPunct="1">
        <a:lnSpc>
          <a:spcPct val="90000"/>
        </a:lnSpc>
        <a:spcBef>
          <a:spcPts val="550"/>
        </a:spcBef>
        <a:buFont typeface="Arial" panose="020B0604020202020204" pitchFamily="34" charset="0"/>
        <a:buChar char="•"/>
        <a:defRPr sz="2200" kern="1200">
          <a:solidFill>
            <a:schemeClr val="tx1"/>
          </a:solidFill>
          <a:latin typeface="+mn-lt"/>
          <a:ea typeface="+mn-ea"/>
          <a:cs typeface="+mn-cs"/>
        </a:defRPr>
      </a:lvl3pPr>
      <a:lvl4pPr marL="176022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4pPr>
      <a:lvl5pPr marL="226314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5pPr>
      <a:lvl6pPr marL="276606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6pPr>
      <a:lvl7pPr marL="326898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7pPr>
      <a:lvl8pPr marL="377190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8pPr>
      <a:lvl9pPr marL="427482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9pPr>
    </p:bodyStyle>
    <p:otherStyle>
      <a:defPPr>
        <a:defRPr lang="en-US"/>
      </a:defPPr>
      <a:lvl1pPr marL="0" algn="l" defTabSz="1005840" rtl="0" eaLnBrk="1" latinLnBrk="0" hangingPunct="1">
        <a:defRPr sz="1980" kern="1200">
          <a:solidFill>
            <a:schemeClr val="tx1"/>
          </a:solidFill>
          <a:latin typeface="+mn-lt"/>
          <a:ea typeface="+mn-ea"/>
          <a:cs typeface="+mn-cs"/>
        </a:defRPr>
      </a:lvl1pPr>
      <a:lvl2pPr marL="502920" algn="l" defTabSz="1005840" rtl="0" eaLnBrk="1" latinLnBrk="0" hangingPunct="1">
        <a:defRPr sz="1980" kern="1200">
          <a:solidFill>
            <a:schemeClr val="tx1"/>
          </a:solidFill>
          <a:latin typeface="+mn-lt"/>
          <a:ea typeface="+mn-ea"/>
          <a:cs typeface="+mn-cs"/>
        </a:defRPr>
      </a:lvl2pPr>
      <a:lvl3pPr marL="1005840" algn="l" defTabSz="1005840" rtl="0" eaLnBrk="1" latinLnBrk="0" hangingPunct="1">
        <a:defRPr sz="1980" kern="1200">
          <a:solidFill>
            <a:schemeClr val="tx1"/>
          </a:solidFill>
          <a:latin typeface="+mn-lt"/>
          <a:ea typeface="+mn-ea"/>
          <a:cs typeface="+mn-cs"/>
        </a:defRPr>
      </a:lvl3pPr>
      <a:lvl4pPr marL="1508760" algn="l" defTabSz="1005840" rtl="0" eaLnBrk="1" latinLnBrk="0" hangingPunct="1">
        <a:defRPr sz="1980" kern="1200">
          <a:solidFill>
            <a:schemeClr val="tx1"/>
          </a:solidFill>
          <a:latin typeface="+mn-lt"/>
          <a:ea typeface="+mn-ea"/>
          <a:cs typeface="+mn-cs"/>
        </a:defRPr>
      </a:lvl4pPr>
      <a:lvl5pPr marL="2011680" algn="l" defTabSz="1005840" rtl="0" eaLnBrk="1" latinLnBrk="0" hangingPunct="1">
        <a:defRPr sz="1980" kern="1200">
          <a:solidFill>
            <a:schemeClr val="tx1"/>
          </a:solidFill>
          <a:latin typeface="+mn-lt"/>
          <a:ea typeface="+mn-ea"/>
          <a:cs typeface="+mn-cs"/>
        </a:defRPr>
      </a:lvl5pPr>
      <a:lvl6pPr marL="2514600" algn="l" defTabSz="1005840" rtl="0" eaLnBrk="1" latinLnBrk="0" hangingPunct="1">
        <a:defRPr sz="1980" kern="1200">
          <a:solidFill>
            <a:schemeClr val="tx1"/>
          </a:solidFill>
          <a:latin typeface="+mn-lt"/>
          <a:ea typeface="+mn-ea"/>
          <a:cs typeface="+mn-cs"/>
        </a:defRPr>
      </a:lvl6pPr>
      <a:lvl7pPr marL="3017520" algn="l" defTabSz="1005840" rtl="0" eaLnBrk="1" latinLnBrk="0" hangingPunct="1">
        <a:defRPr sz="1980" kern="1200">
          <a:solidFill>
            <a:schemeClr val="tx1"/>
          </a:solidFill>
          <a:latin typeface="+mn-lt"/>
          <a:ea typeface="+mn-ea"/>
          <a:cs typeface="+mn-cs"/>
        </a:defRPr>
      </a:lvl7pPr>
      <a:lvl8pPr marL="3520440" algn="l" defTabSz="1005840" rtl="0" eaLnBrk="1" latinLnBrk="0" hangingPunct="1">
        <a:defRPr sz="1980" kern="1200">
          <a:solidFill>
            <a:schemeClr val="tx1"/>
          </a:solidFill>
          <a:latin typeface="+mn-lt"/>
          <a:ea typeface="+mn-ea"/>
          <a:cs typeface="+mn-cs"/>
        </a:defRPr>
      </a:lvl8pPr>
      <a:lvl9pPr marL="4023360" algn="l" defTabSz="1005840" rtl="0" eaLnBrk="1" latinLnBrk="0" hangingPunct="1">
        <a:defRPr sz="19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emf"/></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5053876" y="0"/>
            <a:ext cx="5029199" cy="7772400"/>
          </a:xfrm>
          <a:prstGeom prst="rect">
            <a:avLst/>
          </a:prstGeom>
          <a:blipFill dpi="0" rotWithShape="1">
            <a:blip r:embed="rId3">
              <a:alphaModFix/>
              <a:extLst>
                <a:ext uri="{28A0092B-C50C-407E-A947-70E740481C1C}">
                  <a14:useLocalDpi xmlns:a14="http://schemas.microsoft.com/office/drawing/2010/main" val="0"/>
                </a:ext>
              </a:extLst>
            </a:blip>
            <a:srcRect/>
            <a:stretch>
              <a:fillRect l="-54639" t="-16682" r="-144745" b="-1247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364067" y="347134"/>
            <a:ext cx="1363133" cy="415498"/>
          </a:xfrm>
          <a:prstGeom prst="rect">
            <a:avLst/>
          </a:prstGeom>
          <a:noFill/>
        </p:spPr>
        <p:txBody>
          <a:bodyPr wrap="square" rtlCol="0">
            <a:spAutoFit/>
          </a:bodyPr>
          <a:lstStyle/>
          <a:p>
            <a:r>
              <a:rPr lang="en-US" sz="2100" b="1" dirty="0">
                <a:solidFill>
                  <a:srgbClr val="00ADCA"/>
                </a:solidFill>
                <a:latin typeface="Arial" charset="0"/>
                <a:ea typeface="Arial" charset="0"/>
                <a:cs typeface="Arial" charset="0"/>
              </a:rPr>
              <a:t>FAQs</a:t>
            </a:r>
          </a:p>
        </p:txBody>
      </p:sp>
      <p:grpSp>
        <p:nvGrpSpPr>
          <p:cNvPr id="18" name="Group 17"/>
          <p:cNvGrpSpPr/>
          <p:nvPr/>
        </p:nvGrpSpPr>
        <p:grpSpPr>
          <a:xfrm>
            <a:off x="364067" y="922867"/>
            <a:ext cx="4326466" cy="5935133"/>
            <a:chOff x="364067" y="922867"/>
            <a:chExt cx="4326466" cy="5935133"/>
          </a:xfrm>
        </p:grpSpPr>
        <p:sp>
          <p:nvSpPr>
            <p:cNvPr id="15" name="TextBox 14"/>
            <p:cNvSpPr txBox="1"/>
            <p:nvPr/>
          </p:nvSpPr>
          <p:spPr>
            <a:xfrm>
              <a:off x="364067" y="922867"/>
              <a:ext cx="4114800" cy="5935133"/>
            </a:xfrm>
            <a:prstGeom prst="rect">
              <a:avLst/>
            </a:prstGeom>
            <a:noFill/>
          </p:spPr>
          <p:txBody>
            <a:bodyPr wrap="square" numCol="2" spcCol="182880" rtlCol="0">
              <a:noAutofit/>
            </a:bodyPr>
            <a:lstStyle/>
            <a:p>
              <a:r>
                <a:rPr lang="en-US" sz="1000" b="1" dirty="0">
                  <a:latin typeface="Arial" charset="0"/>
                  <a:ea typeface="Arial" charset="0"/>
                  <a:cs typeface="Arial" charset="0"/>
                </a:rPr>
                <a:t>What major should I choose</a:t>
              </a:r>
            </a:p>
            <a:p>
              <a:r>
                <a:rPr lang="en-US" sz="1000" b="1" dirty="0">
                  <a:latin typeface="Arial" charset="0"/>
                  <a:ea typeface="Arial" charset="0"/>
                  <a:cs typeface="Arial" charset="0"/>
                </a:rPr>
                <a:t>in order to be admitted to</a:t>
              </a:r>
            </a:p>
            <a:p>
              <a:r>
                <a:rPr lang="en-US" sz="1000" b="1" dirty="0">
                  <a:latin typeface="Arial" charset="0"/>
                  <a:ea typeface="Arial" charset="0"/>
                  <a:cs typeface="Arial" charset="0"/>
                </a:rPr>
                <a:t>law school?</a:t>
              </a:r>
            </a:p>
            <a:p>
              <a:endParaRPr lang="en-US" sz="1000" b="1" dirty="0">
                <a:latin typeface="Arial" charset="0"/>
                <a:ea typeface="Arial" charset="0"/>
                <a:cs typeface="Arial" charset="0"/>
              </a:endParaRPr>
            </a:p>
            <a:p>
              <a:r>
                <a:rPr lang="en-US" sz="900" dirty="0">
                  <a:latin typeface="Arial" charset="0"/>
                  <a:ea typeface="Arial" charset="0"/>
                  <a:cs typeface="Arial" charset="0"/>
                </a:rPr>
                <a:t>No specific majors are required to carry out the purposes of pre-law study. However, the American Bar Association (ABA) does encourage undergraduates to develop basic skills such as language and communication, creative problem</a:t>
              </a:r>
            </a:p>
            <a:p>
              <a:r>
                <a:rPr lang="en-US" sz="900" dirty="0">
                  <a:latin typeface="Arial" charset="0"/>
                  <a:ea typeface="Arial" charset="0"/>
                  <a:cs typeface="Arial" charset="0"/>
                </a:rPr>
                <a:t>solving, a basic understanding of</a:t>
              </a:r>
            </a:p>
            <a:p>
              <a:r>
                <a:rPr lang="en-US" sz="900" dirty="0">
                  <a:latin typeface="Arial" charset="0"/>
                  <a:ea typeface="Arial" charset="0"/>
                  <a:cs typeface="Arial" charset="0"/>
                </a:rPr>
                <a:t>ethical theory and theories of justice,</a:t>
              </a:r>
            </a:p>
            <a:p>
              <a:r>
                <a:rPr lang="en-US" sz="900" dirty="0">
                  <a:latin typeface="Arial" charset="0"/>
                  <a:ea typeface="Arial" charset="0"/>
                  <a:cs typeface="Arial" charset="0"/>
                </a:rPr>
                <a:t>and critical thinking.</a:t>
              </a:r>
            </a:p>
            <a:p>
              <a:endParaRPr lang="en-US" sz="900" dirty="0">
                <a:latin typeface="Arial" charset="0"/>
                <a:ea typeface="Arial" charset="0"/>
                <a:cs typeface="Arial" charset="0"/>
              </a:endParaRPr>
            </a:p>
            <a:p>
              <a:r>
                <a:rPr lang="en-US" sz="900" dirty="0">
                  <a:latin typeface="Arial" charset="0"/>
                  <a:ea typeface="Arial" charset="0"/>
                  <a:cs typeface="Arial" charset="0"/>
                </a:rPr>
                <a:t>Since there is no “best” pre-law major, choose to concentrate in a discipline that holds genuine interest for you and in which you will be motivated to produce your best work. Seek breadth in your undergraduate</a:t>
              </a:r>
            </a:p>
            <a:p>
              <a:r>
                <a:rPr lang="en-US" sz="900" dirty="0">
                  <a:latin typeface="Arial" charset="0"/>
                  <a:ea typeface="Arial" charset="0"/>
                  <a:cs typeface="Arial" charset="0"/>
                </a:rPr>
                <a:t>program, keeping in mind the need</a:t>
              </a:r>
            </a:p>
            <a:p>
              <a:r>
                <a:rPr lang="en-US" sz="900" dirty="0">
                  <a:latin typeface="Arial" charset="0"/>
                  <a:ea typeface="Arial" charset="0"/>
                  <a:cs typeface="Arial" charset="0"/>
                </a:rPr>
                <a:t>to hone your writing skills and your</a:t>
              </a:r>
            </a:p>
            <a:p>
              <a:r>
                <a:rPr lang="en-US" sz="900" dirty="0">
                  <a:latin typeface="Arial" charset="0"/>
                  <a:ea typeface="Arial" charset="0"/>
                  <a:cs typeface="Arial" charset="0"/>
                </a:rPr>
                <a:t>abilities of logical analysis.</a:t>
              </a:r>
            </a:p>
            <a:p>
              <a:endParaRPr lang="en-US" sz="900" dirty="0">
                <a:latin typeface="Arial" charset="0"/>
                <a:ea typeface="Arial" charset="0"/>
                <a:cs typeface="Arial" charset="0"/>
              </a:endParaRPr>
            </a:p>
            <a:p>
              <a:r>
                <a:rPr lang="en-US" sz="1000" b="1" dirty="0">
                  <a:latin typeface="Arial" charset="0"/>
                  <a:ea typeface="Arial" charset="0"/>
                  <a:cs typeface="Arial" charset="0"/>
                </a:rPr>
                <a:t>What criteria do law schools</a:t>
              </a:r>
            </a:p>
            <a:p>
              <a:r>
                <a:rPr lang="en-US" sz="1000" b="1" dirty="0">
                  <a:latin typeface="Arial" charset="0"/>
                  <a:ea typeface="Arial" charset="0"/>
                  <a:cs typeface="Arial" charset="0"/>
                </a:rPr>
                <a:t>consider to determine admission?</a:t>
              </a:r>
            </a:p>
            <a:p>
              <a:endParaRPr lang="en-US" sz="900" dirty="0">
                <a:latin typeface="Arial" charset="0"/>
                <a:ea typeface="Arial" charset="0"/>
                <a:cs typeface="Arial" charset="0"/>
              </a:endParaRPr>
            </a:p>
            <a:p>
              <a:r>
                <a:rPr lang="en-US" sz="900" dirty="0">
                  <a:latin typeface="Arial" charset="0"/>
                  <a:ea typeface="Arial" charset="0"/>
                  <a:cs typeface="Arial" charset="0"/>
                </a:rPr>
                <a:t>Although there are numerous</a:t>
              </a:r>
            </a:p>
            <a:p>
              <a:r>
                <a:rPr lang="en-US" sz="900" dirty="0">
                  <a:latin typeface="Arial" charset="0"/>
                  <a:ea typeface="Arial" charset="0"/>
                  <a:cs typeface="Arial" charset="0"/>
                </a:rPr>
                <a:t>criteria that law schools consider,</a:t>
              </a:r>
            </a:p>
            <a:p>
              <a:r>
                <a:rPr lang="en-US" sz="900" dirty="0">
                  <a:latin typeface="Arial" charset="0"/>
                  <a:ea typeface="Arial" charset="0"/>
                  <a:cs typeface="Arial" charset="0"/>
                </a:rPr>
                <a:t>such as extracurricular activities and</a:t>
              </a:r>
            </a:p>
            <a:p>
              <a:r>
                <a:rPr lang="en-US" sz="900" dirty="0">
                  <a:latin typeface="Arial" charset="0"/>
                  <a:ea typeface="Arial" charset="0"/>
                  <a:cs typeface="Arial" charset="0"/>
                </a:rPr>
                <a:t>employment and/or internships, the</a:t>
              </a:r>
            </a:p>
            <a:p>
              <a:r>
                <a:rPr lang="en-US" sz="900" dirty="0">
                  <a:latin typeface="Arial" charset="0"/>
                  <a:ea typeface="Arial" charset="0"/>
                  <a:cs typeface="Arial" charset="0"/>
                </a:rPr>
                <a:t>primary factors are the applicant’s</a:t>
              </a:r>
            </a:p>
            <a:p>
              <a:r>
                <a:rPr lang="en-US" sz="900" dirty="0">
                  <a:latin typeface="Arial" charset="0"/>
                  <a:ea typeface="Arial" charset="0"/>
                  <a:cs typeface="Arial" charset="0"/>
                </a:rPr>
                <a:t>Law School Admissions Test (LSAT)</a:t>
              </a:r>
            </a:p>
            <a:p>
              <a:r>
                <a:rPr lang="en-US" sz="900" dirty="0">
                  <a:latin typeface="Arial" charset="0"/>
                  <a:ea typeface="Arial" charset="0"/>
                  <a:cs typeface="Arial" charset="0"/>
                </a:rPr>
                <a:t>score and grade-point average (GPA). Therefore, the best advice   is not to sacrifice your grades by becoming too bombarded with work or extracurricular activities.</a:t>
              </a:r>
              <a:r>
                <a:rPr lang="en-US" sz="900" dirty="0"/>
                <a:t> </a:t>
              </a:r>
            </a:p>
            <a:p>
              <a:endParaRPr lang="en-US" sz="900" dirty="0"/>
            </a:p>
            <a:p>
              <a:r>
                <a:rPr lang="en-US" sz="900" dirty="0">
                  <a:latin typeface="Arial" charset="0"/>
                  <a:ea typeface="Arial" charset="0"/>
                  <a:cs typeface="Arial" charset="0"/>
                </a:rPr>
                <a:t>However, padding your GPA by taking easy courses at the expense of gaining a diverse and rigorous education and sharpening your analytical and writing skills will work to your disadvantage in scoring well on the LSAT and being prepared for the rigors of legal study. Make sure you are taking challenging course work and taking it seriously.</a:t>
              </a:r>
            </a:p>
            <a:p>
              <a:endParaRPr lang="en-US" sz="900" dirty="0">
                <a:latin typeface="Arial" charset="0"/>
                <a:ea typeface="Arial" charset="0"/>
                <a:cs typeface="Arial" charset="0"/>
              </a:endParaRPr>
            </a:p>
            <a:p>
              <a:r>
                <a:rPr lang="en-US" sz="900" dirty="0">
                  <a:latin typeface="Arial" charset="0"/>
                  <a:ea typeface="Arial" charset="0"/>
                  <a:cs typeface="Arial" charset="0"/>
                </a:rPr>
                <a:t>For information on the LSAT, visit the Law School Admission Council at </a:t>
              </a:r>
              <a:r>
                <a:rPr lang="en-US" sz="900" dirty="0" err="1">
                  <a:latin typeface="Arial" charset="0"/>
                  <a:ea typeface="Arial" charset="0"/>
                  <a:cs typeface="Arial" charset="0"/>
                </a:rPr>
                <a:t>www.lsac.org</a:t>
              </a:r>
              <a:r>
                <a:rPr lang="en-US" sz="900" dirty="0">
                  <a:latin typeface="Arial" charset="0"/>
                  <a:ea typeface="Arial" charset="0"/>
                  <a:cs typeface="Arial" charset="0"/>
                </a:rPr>
                <a:t>.</a:t>
              </a:r>
            </a:p>
            <a:p>
              <a:endParaRPr lang="en-US" sz="900" dirty="0">
                <a:latin typeface="Arial" charset="0"/>
                <a:ea typeface="Arial" charset="0"/>
                <a:cs typeface="Arial" charset="0"/>
              </a:endParaRPr>
            </a:p>
            <a:p>
              <a:r>
                <a:rPr lang="en-US" sz="1000" b="1" dirty="0">
                  <a:latin typeface="Arial" charset="0"/>
                  <a:ea typeface="Arial" charset="0"/>
                  <a:cs typeface="Arial" charset="0"/>
                </a:rPr>
                <a:t>When should I take the LSAT?</a:t>
              </a:r>
            </a:p>
            <a:p>
              <a:endParaRPr lang="en-US" sz="900" dirty="0">
                <a:latin typeface="Arial" charset="0"/>
                <a:ea typeface="Arial" charset="0"/>
                <a:cs typeface="Arial" charset="0"/>
              </a:endParaRPr>
            </a:p>
            <a:p>
              <a:r>
                <a:rPr lang="en-US" sz="900" dirty="0">
                  <a:latin typeface="Arial" charset="0"/>
                  <a:ea typeface="Arial" charset="0"/>
                  <a:cs typeface="Arial" charset="0"/>
                </a:rPr>
                <a:t>The LSAT should be taken either in</a:t>
              </a:r>
            </a:p>
            <a:p>
              <a:r>
                <a:rPr lang="en-US" sz="900" dirty="0">
                  <a:latin typeface="Arial" charset="0"/>
                  <a:ea typeface="Arial" charset="0"/>
                  <a:cs typeface="Arial" charset="0"/>
                </a:rPr>
                <a:t>June after your junior year or in the</a:t>
              </a:r>
            </a:p>
            <a:p>
              <a:r>
                <a:rPr lang="en-US" sz="900" dirty="0">
                  <a:latin typeface="Arial" charset="0"/>
                  <a:ea typeface="Arial" charset="0"/>
                  <a:cs typeface="Arial" charset="0"/>
                </a:rPr>
                <a:t>September/October test dates of your senior year. One advantage of signing up for the summer test is that you will have your results back in time to determine an appropriate range of schools to which you can apply.</a:t>
              </a:r>
            </a:p>
            <a:p>
              <a:br>
                <a:rPr lang="en-US" sz="900" dirty="0">
                  <a:latin typeface="Arial" charset="0"/>
                  <a:ea typeface="Arial" charset="0"/>
                  <a:cs typeface="Arial" charset="0"/>
                </a:rPr>
              </a:br>
              <a:endParaRPr lang="en-US" sz="900" dirty="0">
                <a:latin typeface="Arial" charset="0"/>
                <a:ea typeface="Arial" charset="0"/>
                <a:cs typeface="Arial" charset="0"/>
              </a:endParaRPr>
            </a:p>
            <a:p>
              <a:r>
                <a:rPr lang="en-US" sz="1400" b="1" dirty="0">
                  <a:solidFill>
                    <a:srgbClr val="00ADCA"/>
                  </a:solidFill>
                  <a:latin typeface="Arial" charset="0"/>
                  <a:ea typeface="Arial" charset="0"/>
                  <a:cs typeface="Arial" charset="0"/>
                </a:rPr>
                <a:t>For more information about Pre-Law at RIT, please contact:</a:t>
              </a:r>
            </a:p>
            <a:p>
              <a:endParaRPr lang="en-US" sz="900" dirty="0">
                <a:latin typeface="Arial" charset="0"/>
                <a:ea typeface="Arial" charset="0"/>
                <a:cs typeface="Arial" charset="0"/>
              </a:endParaRPr>
            </a:p>
          </p:txBody>
        </p:sp>
        <p:sp>
          <p:nvSpPr>
            <p:cNvPr id="17" name="TextBox 16"/>
            <p:cNvSpPr txBox="1"/>
            <p:nvPr/>
          </p:nvSpPr>
          <p:spPr>
            <a:xfrm>
              <a:off x="2421466" y="5529925"/>
              <a:ext cx="2269067" cy="968242"/>
            </a:xfrm>
            <a:prstGeom prst="rect">
              <a:avLst/>
            </a:prstGeom>
            <a:noFill/>
          </p:spPr>
          <p:txBody>
            <a:bodyPr wrap="square" numCol="2" spcCol="0" rtlCol="0">
              <a:noAutofit/>
            </a:bodyPr>
            <a:lstStyle/>
            <a:p>
              <a:r>
                <a:rPr lang="en-US" sz="750" b="1" dirty="0">
                  <a:latin typeface="Arial" charset="0"/>
                  <a:ea typeface="Arial" charset="0"/>
                  <a:cs typeface="Arial" charset="0"/>
                </a:rPr>
                <a:t>Jennifer </a:t>
              </a:r>
              <a:r>
                <a:rPr lang="en-US" sz="750" b="1" dirty="0" err="1">
                  <a:latin typeface="Arial" charset="0"/>
                  <a:ea typeface="Arial" charset="0"/>
                  <a:cs typeface="Arial" charset="0"/>
                </a:rPr>
                <a:t>Gravitz</a:t>
              </a:r>
              <a:r>
                <a:rPr lang="en-US" sz="750" b="1" dirty="0">
                  <a:latin typeface="Arial" charset="0"/>
                  <a:ea typeface="Arial" charset="0"/>
                  <a:cs typeface="Arial" charset="0"/>
                </a:rPr>
                <a:t>, JD</a:t>
              </a:r>
            </a:p>
            <a:p>
              <a:r>
                <a:rPr lang="en-US" sz="750" dirty="0">
                  <a:latin typeface="Arial" charset="0"/>
                  <a:ea typeface="Arial" charset="0"/>
                  <a:cs typeface="Arial" charset="0"/>
                </a:rPr>
                <a:t>Pre-Law Advisor</a:t>
              </a:r>
            </a:p>
            <a:p>
              <a:r>
                <a:rPr lang="en-US" sz="750" dirty="0" err="1">
                  <a:latin typeface="Arial" charset="0"/>
                  <a:ea typeface="Arial" charset="0"/>
                  <a:cs typeface="Arial" charset="0"/>
                </a:rPr>
                <a:t>jlgnge@rit.edu</a:t>
              </a:r>
              <a:r>
                <a:rPr lang="en-US" sz="750" dirty="0">
                  <a:latin typeface="Arial" charset="0"/>
                  <a:ea typeface="Arial" charset="0"/>
                  <a:cs typeface="Arial" charset="0"/>
                </a:rPr>
                <a:t> </a:t>
              </a:r>
            </a:p>
            <a:p>
              <a:r>
                <a:rPr lang="en-US" sz="750" dirty="0">
                  <a:latin typeface="Arial" charset="0"/>
                  <a:ea typeface="Arial" charset="0"/>
                  <a:cs typeface="Arial" charset="0"/>
                </a:rPr>
                <a:t>585-475-6846</a:t>
              </a:r>
            </a:p>
            <a:p>
              <a:br>
                <a:rPr lang="en-US" sz="750" dirty="0">
                  <a:latin typeface="Arial" charset="0"/>
                  <a:ea typeface="Arial" charset="0"/>
                  <a:cs typeface="Arial" charset="0"/>
                </a:rPr>
              </a:br>
              <a:endParaRPr lang="en-US" sz="750" dirty="0">
                <a:latin typeface="Arial" charset="0"/>
                <a:ea typeface="Arial" charset="0"/>
                <a:cs typeface="Arial" charset="0"/>
              </a:endParaRPr>
            </a:p>
            <a:p>
              <a:endParaRPr lang="en-US" sz="750" dirty="0">
                <a:latin typeface="Arial" charset="0"/>
                <a:ea typeface="Arial" charset="0"/>
                <a:cs typeface="Arial" charset="0"/>
              </a:endParaRPr>
            </a:p>
            <a:p>
              <a:r>
                <a:rPr lang="en-US" sz="750" b="1" dirty="0">
                  <a:latin typeface="Arial" charset="0"/>
                  <a:ea typeface="Arial" charset="0"/>
                  <a:cs typeface="Arial" charset="0"/>
                </a:rPr>
                <a:t> Amy Lyman</a:t>
              </a:r>
            </a:p>
            <a:p>
              <a:r>
                <a:rPr lang="en-US" sz="750" dirty="0">
                  <a:latin typeface="Arial" charset="0"/>
                  <a:ea typeface="Arial" charset="0"/>
                  <a:cs typeface="Arial" charset="0"/>
                </a:rPr>
                <a:t> Admissions Liaison</a:t>
              </a:r>
            </a:p>
            <a:p>
              <a:r>
                <a:rPr lang="en-US" sz="750" dirty="0">
                  <a:latin typeface="Arial" charset="0"/>
                  <a:ea typeface="Arial" charset="0"/>
                  <a:cs typeface="Arial" charset="0"/>
                </a:rPr>
                <a:t> College of Liberal Arts</a:t>
              </a:r>
            </a:p>
            <a:p>
              <a:r>
                <a:rPr lang="en-US" sz="750" dirty="0">
                  <a:latin typeface="Arial" charset="0"/>
                  <a:ea typeface="Arial" charset="0"/>
                  <a:cs typeface="Arial" charset="0"/>
                </a:rPr>
                <a:t> </a:t>
              </a:r>
              <a:r>
                <a:rPr lang="en-US" sz="750" dirty="0" err="1">
                  <a:latin typeface="Arial" charset="0"/>
                  <a:ea typeface="Arial" charset="0"/>
                  <a:cs typeface="Arial" charset="0"/>
                </a:rPr>
                <a:t>axlgla@rit.edu</a:t>
              </a:r>
              <a:endParaRPr lang="en-US" sz="750" dirty="0">
                <a:latin typeface="Arial" charset="0"/>
                <a:ea typeface="Arial" charset="0"/>
                <a:cs typeface="Arial" charset="0"/>
              </a:endParaRPr>
            </a:p>
            <a:p>
              <a:r>
                <a:rPr lang="en-US" sz="750" dirty="0">
                  <a:latin typeface="Arial" charset="0"/>
                  <a:ea typeface="Arial" charset="0"/>
                  <a:cs typeface="Arial" charset="0"/>
                </a:rPr>
                <a:t> 585-475-4137</a:t>
              </a:r>
            </a:p>
          </p:txBody>
        </p:sp>
      </p:grpSp>
      <p:sp>
        <p:nvSpPr>
          <p:cNvPr id="19" name="Rectangle 18"/>
          <p:cNvSpPr/>
          <p:nvPr/>
        </p:nvSpPr>
        <p:spPr>
          <a:xfrm>
            <a:off x="457200" y="7018235"/>
            <a:ext cx="4114800" cy="246221"/>
          </a:xfrm>
          <a:prstGeom prst="rect">
            <a:avLst/>
          </a:prstGeom>
        </p:spPr>
        <p:txBody>
          <a:bodyPr wrap="square">
            <a:noAutofit/>
          </a:bodyPr>
          <a:lstStyle/>
          <a:p>
            <a:pPr algn="ctr"/>
            <a:r>
              <a:rPr lang="en-US" sz="1000" b="1" dirty="0" err="1">
                <a:effectLst/>
                <a:latin typeface="Arial" charset="0"/>
                <a:ea typeface="Arial" charset="0"/>
                <a:cs typeface="Arial" charset="0"/>
              </a:rPr>
              <a:t>rit.edu</a:t>
            </a:r>
            <a:r>
              <a:rPr lang="en-US" sz="1000" dirty="0">
                <a:effectLst/>
                <a:latin typeface="Arial" charset="0"/>
                <a:ea typeface="Arial" charset="0"/>
                <a:cs typeface="Arial" charset="0"/>
              </a:rPr>
              <a:t>  |  One  Lomb Memorial Dr., Rochester, NY 14623</a:t>
            </a:r>
          </a:p>
        </p:txBody>
      </p:sp>
      <p:cxnSp>
        <p:nvCxnSpPr>
          <p:cNvPr id="21" name="Straight Connector 20"/>
          <p:cNvCxnSpPr/>
          <p:nvPr/>
        </p:nvCxnSpPr>
        <p:spPr>
          <a:xfrm>
            <a:off x="457200" y="829734"/>
            <a:ext cx="1210733"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1786467" y="829734"/>
            <a:ext cx="2692400" cy="1"/>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6085005" y="1694341"/>
            <a:ext cx="2584173" cy="2584173"/>
          </a:xfrm>
          <a:prstGeom prst="rect">
            <a:avLst/>
          </a:prstGeom>
          <a:noFill/>
          <a:ln w="120650">
            <a:solidFill>
              <a:srgbClr val="F36D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36C21"/>
              </a:solidFill>
            </a:endParaRPr>
          </a:p>
        </p:txBody>
      </p:sp>
      <p:pic>
        <p:nvPicPr>
          <p:cNvPr id="20" name="Picture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13197" y="347134"/>
            <a:ext cx="3954545" cy="700086"/>
          </a:xfrm>
          <a:prstGeom prst="rect">
            <a:avLst/>
          </a:prstGeom>
        </p:spPr>
      </p:pic>
      <p:sp>
        <p:nvSpPr>
          <p:cNvPr id="24" name="TextBox 23">
            <a:extLst>
              <a:ext uri="{FF2B5EF4-FFF2-40B4-BE49-F238E27FC236}">
                <a16:creationId xmlns:a16="http://schemas.microsoft.com/office/drawing/2014/main" id="{600239B8-93F8-5C48-BF29-A553C120F8DF}"/>
              </a:ext>
            </a:extLst>
          </p:cNvPr>
          <p:cNvSpPr txBox="1"/>
          <p:nvPr/>
        </p:nvSpPr>
        <p:spPr>
          <a:xfrm>
            <a:off x="6536266" y="5403662"/>
            <a:ext cx="3097498" cy="923330"/>
          </a:xfrm>
          <a:prstGeom prst="rect">
            <a:avLst/>
          </a:prstGeom>
          <a:noFill/>
        </p:spPr>
        <p:txBody>
          <a:bodyPr wrap="square" rtlCol="0">
            <a:spAutoFit/>
          </a:bodyPr>
          <a:lstStyle/>
          <a:p>
            <a:r>
              <a:rPr lang="en-US" sz="5400" b="1" dirty="0">
                <a:solidFill>
                  <a:schemeClr val="bg1"/>
                </a:solidFill>
                <a:latin typeface="Arial" charset="0"/>
                <a:ea typeface="Arial" charset="0"/>
                <a:cs typeface="Arial" charset="0"/>
              </a:rPr>
              <a:t>Pre-Law</a:t>
            </a:r>
          </a:p>
        </p:txBody>
      </p:sp>
      <p:sp>
        <p:nvSpPr>
          <p:cNvPr id="25" name="TextBox 24">
            <a:extLst>
              <a:ext uri="{FF2B5EF4-FFF2-40B4-BE49-F238E27FC236}">
                <a16:creationId xmlns:a16="http://schemas.microsoft.com/office/drawing/2014/main" id="{ADD72EDB-8F7E-AA49-9D10-099FE4330022}"/>
              </a:ext>
            </a:extLst>
          </p:cNvPr>
          <p:cNvSpPr txBox="1"/>
          <p:nvPr/>
        </p:nvSpPr>
        <p:spPr>
          <a:xfrm>
            <a:off x="7661609" y="6094905"/>
            <a:ext cx="3097498" cy="923330"/>
          </a:xfrm>
          <a:prstGeom prst="rect">
            <a:avLst/>
          </a:prstGeom>
          <a:noFill/>
        </p:spPr>
        <p:txBody>
          <a:bodyPr wrap="square" rtlCol="0">
            <a:spAutoFit/>
          </a:bodyPr>
          <a:lstStyle/>
          <a:p>
            <a:r>
              <a:rPr lang="en-US" sz="5400" b="1" dirty="0">
                <a:solidFill>
                  <a:schemeClr val="bg1"/>
                </a:solidFill>
                <a:latin typeface="Arial" charset="0"/>
                <a:ea typeface="Arial" charset="0"/>
                <a:cs typeface="Arial" charset="0"/>
              </a:rPr>
              <a:t>at RIT</a:t>
            </a:r>
          </a:p>
        </p:txBody>
      </p:sp>
    </p:spTree>
    <p:extLst>
      <p:ext uri="{BB962C8B-B14F-4D97-AF65-F5344CB8AC3E}">
        <p14:creationId xmlns:p14="http://schemas.microsoft.com/office/powerpoint/2010/main" val="12011156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16"/>
          <p:cNvSpPr/>
          <p:nvPr/>
        </p:nvSpPr>
        <p:spPr>
          <a:xfrm>
            <a:off x="-18852" y="-3338"/>
            <a:ext cx="4597786" cy="3406414"/>
          </a:xfrm>
          <a:custGeom>
            <a:avLst/>
            <a:gdLst>
              <a:gd name="connsiteX0" fmla="*/ 4600280 w 4609707"/>
              <a:gd name="connsiteY0" fmla="*/ 0 h 3403076"/>
              <a:gd name="connsiteX1" fmla="*/ 0 w 4609707"/>
              <a:gd name="connsiteY1" fmla="*/ 0 h 3403076"/>
              <a:gd name="connsiteX2" fmla="*/ 0 w 4609707"/>
              <a:gd name="connsiteY2" fmla="*/ 3403076 h 3403076"/>
              <a:gd name="connsiteX3" fmla="*/ 3365369 w 4609707"/>
              <a:gd name="connsiteY3" fmla="*/ 3403076 h 3403076"/>
              <a:gd name="connsiteX4" fmla="*/ 4609707 w 4609707"/>
              <a:gd name="connsiteY4" fmla="*/ 2328421 h 3403076"/>
              <a:gd name="connsiteX5" fmla="*/ 4600280 w 4609707"/>
              <a:gd name="connsiteY5" fmla="*/ 0 h 3403076"/>
              <a:gd name="connsiteX0" fmla="*/ 4600280 w 4600671"/>
              <a:gd name="connsiteY0" fmla="*/ 0 h 3403076"/>
              <a:gd name="connsiteX1" fmla="*/ 0 w 4600671"/>
              <a:gd name="connsiteY1" fmla="*/ 0 h 3403076"/>
              <a:gd name="connsiteX2" fmla="*/ 0 w 4600671"/>
              <a:gd name="connsiteY2" fmla="*/ 3403076 h 3403076"/>
              <a:gd name="connsiteX3" fmla="*/ 3365369 w 4600671"/>
              <a:gd name="connsiteY3" fmla="*/ 3403076 h 3403076"/>
              <a:gd name="connsiteX4" fmla="*/ 4589683 w 4600671"/>
              <a:gd name="connsiteY4" fmla="*/ 2341770 h 3403076"/>
              <a:gd name="connsiteX5" fmla="*/ 4600280 w 4600671"/>
              <a:gd name="connsiteY5" fmla="*/ 0 h 3403076"/>
              <a:gd name="connsiteX0" fmla="*/ 4600280 w 4600888"/>
              <a:gd name="connsiteY0" fmla="*/ 0 h 3403076"/>
              <a:gd name="connsiteX1" fmla="*/ 0 w 4600888"/>
              <a:gd name="connsiteY1" fmla="*/ 0 h 3403076"/>
              <a:gd name="connsiteX2" fmla="*/ 0 w 4600888"/>
              <a:gd name="connsiteY2" fmla="*/ 3403076 h 3403076"/>
              <a:gd name="connsiteX3" fmla="*/ 3365369 w 4600888"/>
              <a:gd name="connsiteY3" fmla="*/ 3403076 h 3403076"/>
              <a:gd name="connsiteX4" fmla="*/ 4596357 w 4600888"/>
              <a:gd name="connsiteY4" fmla="*/ 2331758 h 3403076"/>
              <a:gd name="connsiteX5" fmla="*/ 4600280 w 4600888"/>
              <a:gd name="connsiteY5" fmla="*/ 0 h 3403076"/>
              <a:gd name="connsiteX0" fmla="*/ 4596942 w 4597786"/>
              <a:gd name="connsiteY0" fmla="*/ 0 h 3406414"/>
              <a:gd name="connsiteX1" fmla="*/ 0 w 4597786"/>
              <a:gd name="connsiteY1" fmla="*/ 3338 h 3406414"/>
              <a:gd name="connsiteX2" fmla="*/ 0 w 4597786"/>
              <a:gd name="connsiteY2" fmla="*/ 3406414 h 3406414"/>
              <a:gd name="connsiteX3" fmla="*/ 3365369 w 4597786"/>
              <a:gd name="connsiteY3" fmla="*/ 3406414 h 3406414"/>
              <a:gd name="connsiteX4" fmla="*/ 4596357 w 4597786"/>
              <a:gd name="connsiteY4" fmla="*/ 2335096 h 3406414"/>
              <a:gd name="connsiteX5" fmla="*/ 4596942 w 4597786"/>
              <a:gd name="connsiteY5" fmla="*/ 0 h 3406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97786" h="3406414">
                <a:moveTo>
                  <a:pt x="4596942" y="0"/>
                </a:moveTo>
                <a:lnTo>
                  <a:pt x="0" y="3338"/>
                </a:lnTo>
                <a:lnTo>
                  <a:pt x="0" y="3406414"/>
                </a:lnTo>
                <a:lnTo>
                  <a:pt x="3365369" y="3406414"/>
                </a:lnTo>
                <a:lnTo>
                  <a:pt x="4596357" y="2335096"/>
                </a:lnTo>
                <a:cubicBezTo>
                  <a:pt x="4593215" y="1558956"/>
                  <a:pt x="4600084" y="776140"/>
                  <a:pt x="4596942" y="0"/>
                </a:cubicBezTo>
                <a:close/>
              </a:path>
            </a:pathLst>
          </a:custGeom>
          <a:blipFill dpi="0" rotWithShape="1">
            <a:blip r:embed="rId3">
              <a:alphaModFix/>
              <a:extLst>
                <a:ext uri="{28A0092B-C50C-407E-A947-70E740481C1C}">
                  <a14:useLocalDpi xmlns:a14="http://schemas.microsoft.com/office/drawing/2010/main" val="0"/>
                </a:ext>
              </a:extLst>
            </a:blip>
            <a:srcRect/>
            <a:stretch>
              <a:fillRect l="52" t="-164965" r="-35378" b="-996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631342" y="1793979"/>
            <a:ext cx="2311400" cy="954107"/>
          </a:xfrm>
          <a:prstGeom prst="rect">
            <a:avLst/>
          </a:prstGeom>
          <a:noFill/>
        </p:spPr>
        <p:txBody>
          <a:bodyPr wrap="square" rtlCol="0">
            <a:noAutofit/>
          </a:bodyPr>
          <a:lstStyle/>
          <a:p>
            <a:r>
              <a:rPr lang="en-US" sz="2800" b="1" dirty="0">
                <a:solidFill>
                  <a:schemeClr val="bg1"/>
                </a:solidFill>
                <a:latin typeface="Arial" charset="0"/>
                <a:ea typeface="Arial" charset="0"/>
                <a:cs typeface="Arial" charset="0"/>
              </a:rPr>
              <a:t>Preparing</a:t>
            </a:r>
          </a:p>
          <a:p>
            <a:r>
              <a:rPr lang="en-US" sz="2800" b="1" dirty="0">
                <a:solidFill>
                  <a:schemeClr val="bg1"/>
                </a:solidFill>
                <a:latin typeface="Arial" charset="0"/>
                <a:ea typeface="Arial" charset="0"/>
                <a:cs typeface="Arial" charset="0"/>
              </a:rPr>
              <a:t>you for the</a:t>
            </a:r>
          </a:p>
        </p:txBody>
      </p:sp>
      <p:sp>
        <p:nvSpPr>
          <p:cNvPr id="13" name="Rectangle 12"/>
          <p:cNvSpPr/>
          <p:nvPr/>
        </p:nvSpPr>
        <p:spPr>
          <a:xfrm>
            <a:off x="618067" y="2790346"/>
            <a:ext cx="2324675" cy="523220"/>
          </a:xfrm>
          <a:prstGeom prst="rect">
            <a:avLst/>
          </a:prstGeom>
        </p:spPr>
        <p:txBody>
          <a:bodyPr wrap="none">
            <a:noAutofit/>
          </a:bodyPr>
          <a:lstStyle/>
          <a:p>
            <a:r>
              <a:rPr lang="en-US" sz="2800" b="1" dirty="0">
                <a:solidFill>
                  <a:schemeClr val="bg1"/>
                </a:solidFill>
                <a:latin typeface="Arial" charset="0"/>
                <a:ea typeface="Arial" charset="0"/>
                <a:cs typeface="Arial" charset="0"/>
              </a:rPr>
              <a:t>unexpected.</a:t>
            </a:r>
          </a:p>
        </p:txBody>
      </p:sp>
      <p:sp>
        <p:nvSpPr>
          <p:cNvPr id="14" name="Rectangle 13"/>
          <p:cNvSpPr/>
          <p:nvPr/>
        </p:nvSpPr>
        <p:spPr>
          <a:xfrm>
            <a:off x="1773767" y="4987925"/>
            <a:ext cx="2679700" cy="2400657"/>
          </a:xfrm>
          <a:prstGeom prst="rect">
            <a:avLst/>
          </a:prstGeom>
        </p:spPr>
        <p:txBody>
          <a:bodyPr wrap="square">
            <a:noAutofit/>
          </a:bodyPr>
          <a:lstStyle/>
          <a:p>
            <a:r>
              <a:rPr lang="en-US" sz="1000" b="1" dirty="0">
                <a:solidFill>
                  <a:schemeClr val="tx1">
                    <a:lumMod val="75000"/>
                    <a:lumOff val="25000"/>
                  </a:schemeClr>
                </a:solidFill>
                <a:effectLst/>
                <a:latin typeface="Arial" charset="0"/>
                <a:ea typeface="Arial" charset="0"/>
                <a:cs typeface="Arial" charset="0"/>
              </a:rPr>
              <a:t>Pre-Law Society</a:t>
            </a:r>
          </a:p>
          <a:p>
            <a:endParaRPr lang="en-US" sz="1000" b="1" dirty="0">
              <a:solidFill>
                <a:schemeClr val="tx1">
                  <a:lumMod val="75000"/>
                  <a:lumOff val="25000"/>
                </a:schemeClr>
              </a:solidFill>
              <a:effectLst/>
              <a:latin typeface="Arial" charset="0"/>
              <a:ea typeface="Arial" charset="0"/>
              <a:cs typeface="Arial" charset="0"/>
            </a:endParaRPr>
          </a:p>
          <a:p>
            <a:r>
              <a:rPr lang="en-US" sz="1000" dirty="0">
                <a:solidFill>
                  <a:schemeClr val="tx1">
                    <a:lumMod val="75000"/>
                    <a:lumOff val="25000"/>
                  </a:schemeClr>
                </a:solidFill>
                <a:effectLst/>
                <a:latin typeface="Arial" charset="0"/>
                <a:ea typeface="Arial" charset="0"/>
                <a:cs typeface="Arial" charset="0"/>
              </a:rPr>
              <a:t>Our Pre-Law Society is not a major or degree program. Instead, it accommodates students from any major at RIT and provides them with relevant information about applying to law school. Students will meet with an adviser who has earned a Juris Doctorate (JD) and understands the law school application process. The Pre-Law Society provides opportunity to visit a law school and sit in on a first-year course, meet admissions representatives to learn about what they look for in law school candidates, and attend LSAT review seminars. </a:t>
            </a:r>
          </a:p>
        </p:txBody>
      </p:sp>
      <p:sp>
        <p:nvSpPr>
          <p:cNvPr id="15" name="TextBox 14"/>
          <p:cNvSpPr txBox="1"/>
          <p:nvPr/>
        </p:nvSpPr>
        <p:spPr>
          <a:xfrm>
            <a:off x="5190068" y="918633"/>
            <a:ext cx="4284133" cy="6167967"/>
          </a:xfrm>
          <a:prstGeom prst="rect">
            <a:avLst/>
          </a:prstGeom>
          <a:noFill/>
        </p:spPr>
        <p:txBody>
          <a:bodyPr wrap="square" numCol="2" spcCol="182880" rtlCol="0">
            <a:noAutofit/>
          </a:bodyPr>
          <a:lstStyle/>
          <a:p>
            <a:r>
              <a:rPr lang="en-US" sz="1000" b="1" dirty="0">
                <a:solidFill>
                  <a:schemeClr val="tx1">
                    <a:lumMod val="75000"/>
                    <a:lumOff val="25000"/>
                  </a:schemeClr>
                </a:solidFill>
                <a:latin typeface="Arial" charset="0"/>
                <a:ea typeface="Arial" charset="0"/>
                <a:cs typeface="Arial" charset="0"/>
              </a:rPr>
              <a:t>Legal Studies Immersion/Minor </a:t>
            </a:r>
            <a:endParaRPr lang="en-US" sz="1000" dirty="0">
              <a:solidFill>
                <a:schemeClr val="tx1">
                  <a:lumMod val="75000"/>
                  <a:lumOff val="25000"/>
                </a:schemeClr>
              </a:solidFill>
              <a:latin typeface="Arial" charset="0"/>
              <a:ea typeface="Arial" charset="0"/>
              <a:cs typeface="Arial" charset="0"/>
            </a:endParaRPr>
          </a:p>
          <a:p>
            <a:r>
              <a:rPr lang="en-US" sz="900" dirty="0">
                <a:solidFill>
                  <a:schemeClr val="tx1">
                    <a:lumMod val="75000"/>
                    <a:lumOff val="25000"/>
                  </a:schemeClr>
                </a:solidFill>
                <a:latin typeface="Arial" charset="0"/>
                <a:ea typeface="Arial" charset="0"/>
                <a:cs typeface="Arial" charset="0"/>
              </a:rPr>
              <a:t>While this is not a requirement, some students interested in law school add a legal studies immersion and minor </a:t>
            </a:r>
          </a:p>
          <a:p>
            <a:r>
              <a:rPr lang="en-US" sz="900" dirty="0">
                <a:solidFill>
                  <a:schemeClr val="tx1">
                    <a:lumMod val="75000"/>
                    <a:lumOff val="25000"/>
                  </a:schemeClr>
                </a:solidFill>
                <a:latin typeface="Arial" charset="0"/>
                <a:ea typeface="Arial" charset="0"/>
                <a:cs typeface="Arial" charset="0"/>
              </a:rPr>
              <a:t>to their course work. (This can fulfill </a:t>
            </a:r>
          </a:p>
          <a:p>
            <a:r>
              <a:rPr lang="en-US" sz="900" dirty="0">
                <a:solidFill>
                  <a:schemeClr val="tx1">
                    <a:lumMod val="75000"/>
                    <a:lumOff val="25000"/>
                  </a:schemeClr>
                </a:solidFill>
                <a:latin typeface="Arial" charset="0"/>
                <a:ea typeface="Arial" charset="0"/>
                <a:cs typeface="Arial" charset="0"/>
              </a:rPr>
              <a:t>a portion of the general education curriculum in most programs.) </a:t>
            </a:r>
            <a:r>
              <a:rPr lang="en-US" sz="900" dirty="0" err="1">
                <a:solidFill>
                  <a:schemeClr val="tx1">
                    <a:lumMod val="75000"/>
                    <a:lumOff val="25000"/>
                  </a:schemeClr>
                </a:solidFill>
                <a:latin typeface="Arial" charset="0"/>
                <a:ea typeface="Arial" charset="0"/>
                <a:cs typeface="Arial" charset="0"/>
              </a:rPr>
              <a:t>Cooffered</a:t>
            </a:r>
            <a:r>
              <a:rPr lang="en-US" sz="900" dirty="0">
                <a:solidFill>
                  <a:schemeClr val="tx1">
                    <a:lumMod val="75000"/>
                    <a:lumOff val="25000"/>
                  </a:schemeClr>
                </a:solidFill>
                <a:latin typeface="Arial" charset="0"/>
                <a:ea typeface="Arial" charset="0"/>
                <a:cs typeface="Arial" charset="0"/>
              </a:rPr>
              <a:t> by the departments of criminal justice and political science, </a:t>
            </a:r>
          </a:p>
          <a:p>
            <a:r>
              <a:rPr lang="en-US" sz="900" dirty="0">
                <a:solidFill>
                  <a:schemeClr val="tx1">
                    <a:lumMod val="75000"/>
                    <a:lumOff val="25000"/>
                  </a:schemeClr>
                </a:solidFill>
                <a:latin typeface="Arial" charset="0"/>
                <a:ea typeface="Arial" charset="0"/>
                <a:cs typeface="Arial" charset="0"/>
              </a:rPr>
              <a:t>it explores the relationship of law to other aspects of society and culture, such as politics, social institutions, and </a:t>
            </a:r>
          </a:p>
          <a:p>
            <a:r>
              <a:rPr lang="en-US" sz="900" dirty="0">
                <a:solidFill>
                  <a:schemeClr val="tx1">
                    <a:lumMod val="75000"/>
                    <a:lumOff val="25000"/>
                  </a:schemeClr>
                </a:solidFill>
                <a:latin typeface="Arial" charset="0"/>
                <a:ea typeface="Arial" charset="0"/>
                <a:cs typeface="Arial" charset="0"/>
              </a:rPr>
              <a:t>the economy. </a:t>
            </a:r>
          </a:p>
          <a:p>
            <a:endParaRPr lang="en-US" sz="1000" dirty="0">
              <a:solidFill>
                <a:schemeClr val="tx1">
                  <a:lumMod val="75000"/>
                  <a:lumOff val="25000"/>
                </a:schemeClr>
              </a:solidFill>
              <a:latin typeface="Arial" charset="0"/>
              <a:ea typeface="Arial" charset="0"/>
              <a:cs typeface="Arial" charset="0"/>
            </a:endParaRPr>
          </a:p>
          <a:p>
            <a:r>
              <a:rPr lang="en-US" sz="1000" b="1" dirty="0">
                <a:solidFill>
                  <a:schemeClr val="tx1">
                    <a:lumMod val="75000"/>
                    <a:lumOff val="25000"/>
                  </a:schemeClr>
                </a:solidFill>
                <a:latin typeface="Arial" charset="0"/>
                <a:ea typeface="Arial" charset="0"/>
                <a:cs typeface="Arial" charset="0"/>
              </a:rPr>
              <a:t>Phi Alpha Delta Law </a:t>
            </a:r>
          </a:p>
          <a:p>
            <a:r>
              <a:rPr lang="en-US" sz="1000" b="1" dirty="0">
                <a:solidFill>
                  <a:schemeClr val="tx1">
                    <a:lumMod val="75000"/>
                    <a:lumOff val="25000"/>
                  </a:schemeClr>
                </a:solidFill>
                <a:latin typeface="Arial" charset="0"/>
                <a:ea typeface="Arial" charset="0"/>
                <a:cs typeface="Arial" charset="0"/>
              </a:rPr>
              <a:t>Fraternity, International</a:t>
            </a:r>
            <a:r>
              <a:rPr lang="en-US" sz="1000" dirty="0">
                <a:solidFill>
                  <a:schemeClr val="tx1">
                    <a:lumMod val="75000"/>
                    <a:lumOff val="25000"/>
                  </a:schemeClr>
                </a:solidFill>
                <a:latin typeface="Arial" charset="0"/>
                <a:ea typeface="Arial" charset="0"/>
                <a:cs typeface="Arial" charset="0"/>
              </a:rPr>
              <a:t> </a:t>
            </a:r>
          </a:p>
          <a:p>
            <a:r>
              <a:rPr lang="en-US" sz="900" dirty="0">
                <a:solidFill>
                  <a:schemeClr val="tx1">
                    <a:lumMod val="75000"/>
                    <a:lumOff val="25000"/>
                  </a:schemeClr>
                </a:solidFill>
                <a:latin typeface="Arial" charset="0"/>
                <a:ea typeface="Arial" charset="0"/>
                <a:cs typeface="Arial" charset="0"/>
              </a:rPr>
              <a:t>Open to all majors, Phi Alpha Delta Law Fraternity, International, is a professional law fraternity advancing integrity, compassion, and courage through service to the student, the school, the profession, and the</a:t>
            </a:r>
          </a:p>
          <a:p>
            <a:endParaRPr lang="en-US" sz="1000" dirty="0">
              <a:solidFill>
                <a:schemeClr val="tx1">
                  <a:lumMod val="75000"/>
                  <a:lumOff val="25000"/>
                </a:schemeClr>
              </a:solidFill>
              <a:latin typeface="Arial" charset="0"/>
              <a:ea typeface="Arial" charset="0"/>
              <a:cs typeface="Arial" charset="0"/>
            </a:endParaRPr>
          </a:p>
          <a:p>
            <a:endParaRPr lang="en-US" sz="1000" dirty="0">
              <a:solidFill>
                <a:schemeClr val="tx1">
                  <a:lumMod val="75000"/>
                  <a:lumOff val="25000"/>
                </a:schemeClr>
              </a:solidFill>
              <a:latin typeface="Arial" charset="0"/>
              <a:ea typeface="Arial" charset="0"/>
              <a:cs typeface="Arial" charset="0"/>
            </a:endParaRPr>
          </a:p>
          <a:p>
            <a:r>
              <a:rPr lang="en-US" sz="1200" b="1" dirty="0">
                <a:solidFill>
                  <a:schemeClr val="tx1">
                    <a:lumMod val="75000"/>
                    <a:lumOff val="25000"/>
                  </a:schemeClr>
                </a:solidFill>
                <a:latin typeface="Arial" charset="0"/>
                <a:ea typeface="Arial" charset="0"/>
                <a:cs typeface="Arial" charset="0"/>
              </a:rPr>
              <a:t>Pre-Law Advising </a:t>
            </a:r>
            <a:br>
              <a:rPr lang="en-US" sz="1200" b="1" dirty="0">
                <a:solidFill>
                  <a:schemeClr val="tx1">
                    <a:lumMod val="75000"/>
                    <a:lumOff val="25000"/>
                  </a:schemeClr>
                </a:solidFill>
                <a:latin typeface="Arial" charset="0"/>
                <a:ea typeface="Arial" charset="0"/>
                <a:cs typeface="Arial" charset="0"/>
              </a:rPr>
            </a:br>
            <a:r>
              <a:rPr lang="en-US" sz="1200" b="1" dirty="0">
                <a:solidFill>
                  <a:schemeClr val="tx1">
                    <a:lumMod val="75000"/>
                    <a:lumOff val="25000"/>
                  </a:schemeClr>
                </a:solidFill>
                <a:latin typeface="Arial" charset="0"/>
                <a:ea typeface="Arial" charset="0"/>
                <a:cs typeface="Arial" charset="0"/>
              </a:rPr>
              <a:t>Application Timeline</a:t>
            </a:r>
            <a:endParaRPr lang="en-US" sz="1200" dirty="0">
              <a:solidFill>
                <a:schemeClr val="tx1">
                  <a:lumMod val="75000"/>
                  <a:lumOff val="25000"/>
                </a:schemeClr>
              </a:solidFill>
              <a:latin typeface="Arial" charset="0"/>
              <a:ea typeface="Arial" charset="0"/>
              <a:cs typeface="Arial" charset="0"/>
            </a:endParaRPr>
          </a:p>
          <a:p>
            <a:endParaRPr lang="en-US" sz="1000" dirty="0">
              <a:solidFill>
                <a:schemeClr val="tx1">
                  <a:lumMod val="75000"/>
                  <a:lumOff val="25000"/>
                </a:schemeClr>
              </a:solidFill>
              <a:latin typeface="Arial" charset="0"/>
              <a:ea typeface="Arial" charset="0"/>
              <a:cs typeface="Arial" charset="0"/>
            </a:endParaRPr>
          </a:p>
          <a:p>
            <a:r>
              <a:rPr lang="en-US" sz="900" b="1" dirty="0">
                <a:solidFill>
                  <a:schemeClr val="tx1">
                    <a:lumMod val="75000"/>
                    <a:lumOff val="25000"/>
                  </a:schemeClr>
                </a:solidFill>
                <a:latin typeface="Arial" charset="0"/>
                <a:ea typeface="Arial" charset="0"/>
                <a:cs typeface="Arial" charset="0"/>
              </a:rPr>
              <a:t>Junior Year</a:t>
            </a:r>
            <a:endParaRPr lang="en-US" sz="900" dirty="0">
              <a:solidFill>
                <a:schemeClr val="tx1">
                  <a:lumMod val="75000"/>
                  <a:lumOff val="25000"/>
                </a:schemeClr>
              </a:solidFill>
              <a:latin typeface="Arial" charset="0"/>
              <a:ea typeface="Arial" charset="0"/>
              <a:cs typeface="Arial" charset="0"/>
            </a:endParaRPr>
          </a:p>
          <a:p>
            <a:pPr marL="58738" indent="-58738">
              <a:buFont typeface="Arial" charset="0"/>
              <a:buChar char="•"/>
            </a:pPr>
            <a:r>
              <a:rPr lang="en-US" sz="900" dirty="0">
                <a:solidFill>
                  <a:schemeClr val="tx1">
                    <a:lumMod val="75000"/>
                    <a:lumOff val="25000"/>
                  </a:schemeClr>
                </a:solidFill>
                <a:latin typeface="Arial" charset="0"/>
                <a:ea typeface="Arial" charset="0"/>
                <a:cs typeface="Arial" charset="0"/>
              </a:rPr>
              <a:t>Make this your best year academically! Your acceptance to law school will largely depend on your academic record.</a:t>
            </a:r>
          </a:p>
          <a:p>
            <a:pPr marL="58738" indent="-58738">
              <a:buFont typeface="Arial" charset="0"/>
              <a:buChar char="•"/>
            </a:pPr>
            <a:endParaRPr lang="en-US" sz="900" dirty="0">
              <a:solidFill>
                <a:schemeClr val="tx1">
                  <a:lumMod val="75000"/>
                  <a:lumOff val="25000"/>
                </a:schemeClr>
              </a:solidFill>
              <a:latin typeface="Arial" charset="0"/>
              <a:ea typeface="Arial" charset="0"/>
              <a:cs typeface="Arial" charset="0"/>
            </a:endParaRPr>
          </a:p>
          <a:p>
            <a:pPr marL="58738" indent="-58738">
              <a:buFont typeface="Arial" charset="0"/>
              <a:buChar char="•"/>
            </a:pPr>
            <a:r>
              <a:rPr lang="en-US" sz="900" dirty="0">
                <a:solidFill>
                  <a:schemeClr val="tx1">
                    <a:lumMod val="75000"/>
                    <a:lumOff val="25000"/>
                  </a:schemeClr>
                </a:solidFill>
                <a:latin typeface="Arial" charset="0"/>
                <a:ea typeface="Arial" charset="0"/>
                <a:cs typeface="Arial" charset="0"/>
              </a:rPr>
              <a:t>Start reviewing old copies of the test and exploring the option of enrolling in a commercial test preparation course.</a:t>
            </a:r>
          </a:p>
          <a:p>
            <a:pPr marL="58738" indent="-58738">
              <a:buFont typeface="Arial" charset="0"/>
              <a:buChar char="•"/>
            </a:pPr>
            <a:endParaRPr lang="en-US" sz="900" dirty="0">
              <a:solidFill>
                <a:schemeClr val="tx1">
                  <a:lumMod val="75000"/>
                  <a:lumOff val="25000"/>
                </a:schemeClr>
              </a:solidFill>
              <a:latin typeface="Arial" charset="0"/>
              <a:ea typeface="Arial" charset="0"/>
              <a:cs typeface="Arial" charset="0"/>
            </a:endParaRPr>
          </a:p>
          <a:p>
            <a:pPr marL="58738" indent="-58738">
              <a:buFont typeface="Arial" charset="0"/>
              <a:buChar char="•"/>
            </a:pPr>
            <a:r>
              <a:rPr lang="en-US" sz="900" dirty="0">
                <a:solidFill>
                  <a:schemeClr val="tx1">
                    <a:lumMod val="75000"/>
                    <a:lumOff val="25000"/>
                  </a:schemeClr>
                </a:solidFill>
                <a:latin typeface="Arial" charset="0"/>
                <a:ea typeface="Arial" charset="0"/>
                <a:cs typeface="Arial" charset="0"/>
              </a:rPr>
              <a:t>Start investigating law schools.</a:t>
            </a:r>
          </a:p>
          <a:p>
            <a:pPr marL="58738" indent="-58738">
              <a:buFont typeface="Arial" charset="0"/>
              <a:buChar char="•"/>
            </a:pPr>
            <a:endParaRPr lang="en-US" sz="900" dirty="0">
              <a:solidFill>
                <a:schemeClr val="tx1">
                  <a:lumMod val="75000"/>
                  <a:lumOff val="25000"/>
                </a:schemeClr>
              </a:solidFill>
              <a:latin typeface="Arial" charset="0"/>
              <a:ea typeface="Arial" charset="0"/>
              <a:cs typeface="Arial" charset="0"/>
            </a:endParaRPr>
          </a:p>
          <a:p>
            <a:pPr marL="58738" indent="-58738">
              <a:buFont typeface="Arial" charset="0"/>
              <a:buChar char="•"/>
            </a:pPr>
            <a:endParaRPr lang="en-US" sz="900" dirty="0">
              <a:solidFill>
                <a:schemeClr val="tx1">
                  <a:lumMod val="75000"/>
                  <a:lumOff val="25000"/>
                </a:schemeClr>
              </a:solidFill>
              <a:latin typeface="Arial" charset="0"/>
              <a:ea typeface="Arial" charset="0"/>
              <a:cs typeface="Arial" charset="0"/>
            </a:endParaRPr>
          </a:p>
          <a:p>
            <a:pPr marL="58738" indent="-58738">
              <a:buFont typeface="Arial" charset="0"/>
              <a:buChar char="•"/>
            </a:pPr>
            <a:endParaRPr lang="en-US" sz="900" dirty="0">
              <a:solidFill>
                <a:schemeClr val="tx1">
                  <a:lumMod val="75000"/>
                  <a:lumOff val="25000"/>
                </a:schemeClr>
              </a:solidFill>
              <a:latin typeface="Arial" charset="0"/>
              <a:ea typeface="Arial" charset="0"/>
              <a:cs typeface="Arial" charset="0"/>
            </a:endParaRPr>
          </a:p>
          <a:p>
            <a:pPr marL="58738" indent="-58738">
              <a:buFont typeface="Arial" charset="0"/>
              <a:buChar char="•"/>
            </a:pPr>
            <a:endParaRPr lang="en-US" sz="900" dirty="0">
              <a:solidFill>
                <a:schemeClr val="tx1">
                  <a:lumMod val="75000"/>
                  <a:lumOff val="25000"/>
                </a:schemeClr>
              </a:solidFill>
              <a:latin typeface="Arial" charset="0"/>
              <a:ea typeface="Arial" charset="0"/>
              <a:cs typeface="Arial" charset="0"/>
            </a:endParaRPr>
          </a:p>
          <a:p>
            <a:pPr marL="58738" indent="-58738">
              <a:buFont typeface="Arial" charset="0"/>
              <a:buChar char="•"/>
            </a:pPr>
            <a:endParaRPr lang="en-US" sz="900" dirty="0">
              <a:solidFill>
                <a:schemeClr val="tx1">
                  <a:lumMod val="75000"/>
                  <a:lumOff val="25000"/>
                </a:schemeClr>
              </a:solidFill>
              <a:latin typeface="Arial" charset="0"/>
              <a:ea typeface="Arial" charset="0"/>
              <a:cs typeface="Arial" charset="0"/>
            </a:endParaRPr>
          </a:p>
          <a:p>
            <a:pPr marL="58738" indent="-58738">
              <a:buFont typeface="Arial" charset="0"/>
              <a:buChar char="•"/>
            </a:pPr>
            <a:endParaRPr lang="en-US" sz="900" dirty="0">
              <a:solidFill>
                <a:schemeClr val="tx1">
                  <a:lumMod val="75000"/>
                  <a:lumOff val="25000"/>
                </a:schemeClr>
              </a:solidFill>
              <a:latin typeface="Arial" charset="0"/>
              <a:ea typeface="Arial" charset="0"/>
              <a:cs typeface="Arial" charset="0"/>
            </a:endParaRPr>
          </a:p>
          <a:p>
            <a:r>
              <a:rPr lang="en-US" sz="900" b="1" dirty="0">
                <a:solidFill>
                  <a:schemeClr val="tx1">
                    <a:lumMod val="75000"/>
                    <a:lumOff val="25000"/>
                  </a:schemeClr>
                </a:solidFill>
                <a:latin typeface="Arial" charset="0"/>
                <a:ea typeface="Arial" charset="0"/>
                <a:cs typeface="Arial" charset="0"/>
              </a:rPr>
              <a:t>Summer Between Junior </a:t>
            </a:r>
            <a:br>
              <a:rPr lang="en-US" sz="900" b="1" dirty="0">
                <a:solidFill>
                  <a:schemeClr val="tx1">
                    <a:lumMod val="75000"/>
                    <a:lumOff val="25000"/>
                  </a:schemeClr>
                </a:solidFill>
                <a:latin typeface="Arial" charset="0"/>
                <a:ea typeface="Arial" charset="0"/>
                <a:cs typeface="Arial" charset="0"/>
              </a:rPr>
            </a:br>
            <a:r>
              <a:rPr lang="en-US" sz="900" b="1" dirty="0">
                <a:solidFill>
                  <a:schemeClr val="tx1">
                    <a:lumMod val="75000"/>
                    <a:lumOff val="25000"/>
                  </a:schemeClr>
                </a:solidFill>
                <a:latin typeface="Arial" charset="0"/>
                <a:ea typeface="Arial" charset="0"/>
                <a:cs typeface="Arial" charset="0"/>
              </a:rPr>
              <a:t>and Senior Years</a:t>
            </a:r>
            <a:endParaRPr lang="en-US" sz="900" dirty="0">
              <a:solidFill>
                <a:schemeClr val="tx1">
                  <a:lumMod val="75000"/>
                  <a:lumOff val="25000"/>
                </a:schemeClr>
              </a:solidFill>
              <a:latin typeface="Arial" charset="0"/>
              <a:ea typeface="Arial" charset="0"/>
              <a:cs typeface="Arial" charset="0"/>
            </a:endParaRPr>
          </a:p>
          <a:p>
            <a:pPr marL="58738" indent="-58738">
              <a:buFont typeface="Arial" charset="0"/>
              <a:buChar char="•"/>
            </a:pPr>
            <a:r>
              <a:rPr lang="en-US" sz="900" dirty="0">
                <a:solidFill>
                  <a:schemeClr val="tx1">
                    <a:lumMod val="75000"/>
                    <a:lumOff val="25000"/>
                  </a:schemeClr>
                </a:solidFill>
                <a:latin typeface="Arial" charset="0"/>
                <a:ea typeface="Arial" charset="0"/>
                <a:cs typeface="Arial" charset="0"/>
              </a:rPr>
              <a:t>Go to </a:t>
            </a:r>
            <a:r>
              <a:rPr lang="en-US" sz="900" dirty="0" err="1">
                <a:solidFill>
                  <a:schemeClr val="tx1">
                    <a:lumMod val="75000"/>
                    <a:lumOff val="25000"/>
                  </a:schemeClr>
                </a:solidFill>
                <a:latin typeface="Arial" charset="0"/>
                <a:ea typeface="Arial" charset="0"/>
                <a:cs typeface="Arial" charset="0"/>
              </a:rPr>
              <a:t>www.lsac.org</a:t>
            </a:r>
            <a:r>
              <a:rPr lang="en-US" sz="900" dirty="0">
                <a:solidFill>
                  <a:schemeClr val="tx1">
                    <a:lumMod val="75000"/>
                    <a:lumOff val="25000"/>
                  </a:schemeClr>
                </a:solidFill>
                <a:latin typeface="Arial" charset="0"/>
                <a:ea typeface="Arial" charset="0"/>
                <a:cs typeface="Arial" charset="0"/>
              </a:rPr>
              <a:t> to view the LSAT/LSDAS registration form. Read the packet thoroughly to make sure you understand all phases of the application process.</a:t>
            </a:r>
          </a:p>
          <a:p>
            <a:pPr marL="58738" indent="-58738">
              <a:buFont typeface="Arial" charset="0"/>
              <a:buChar char="•"/>
            </a:pPr>
            <a:endParaRPr lang="en-US" sz="900" dirty="0">
              <a:solidFill>
                <a:schemeClr val="tx1">
                  <a:lumMod val="75000"/>
                  <a:lumOff val="25000"/>
                </a:schemeClr>
              </a:solidFill>
              <a:latin typeface="Arial" charset="0"/>
              <a:ea typeface="Arial" charset="0"/>
              <a:cs typeface="Arial" charset="0"/>
            </a:endParaRPr>
          </a:p>
          <a:p>
            <a:pPr marL="58738" indent="-58738">
              <a:buFont typeface="Arial" charset="0"/>
              <a:buChar char="•"/>
            </a:pPr>
            <a:r>
              <a:rPr lang="en-US" sz="900" dirty="0">
                <a:solidFill>
                  <a:schemeClr val="tx1">
                    <a:lumMod val="75000"/>
                    <a:lumOff val="25000"/>
                  </a:schemeClr>
                </a:solidFill>
                <a:latin typeface="Arial" charset="0"/>
                <a:ea typeface="Arial" charset="0"/>
                <a:cs typeface="Arial" charset="0"/>
              </a:rPr>
              <a:t>Register for the LSAT and LSDAS.</a:t>
            </a:r>
          </a:p>
          <a:p>
            <a:pPr marL="58738" indent="-58738">
              <a:buFont typeface="Arial" charset="0"/>
              <a:buChar char="•"/>
            </a:pPr>
            <a:endParaRPr lang="en-US" sz="900" dirty="0">
              <a:solidFill>
                <a:schemeClr val="tx1">
                  <a:lumMod val="75000"/>
                  <a:lumOff val="25000"/>
                </a:schemeClr>
              </a:solidFill>
              <a:latin typeface="Arial" charset="0"/>
              <a:ea typeface="Arial" charset="0"/>
              <a:cs typeface="Arial" charset="0"/>
            </a:endParaRPr>
          </a:p>
          <a:p>
            <a:pPr marL="58738" indent="-58738">
              <a:buFont typeface="Arial" charset="0"/>
              <a:buChar char="•"/>
            </a:pPr>
            <a:r>
              <a:rPr lang="en-US" sz="900" dirty="0">
                <a:solidFill>
                  <a:schemeClr val="tx1">
                    <a:lumMod val="75000"/>
                    <a:lumOff val="25000"/>
                  </a:schemeClr>
                </a:solidFill>
                <a:latin typeface="Arial" charset="0"/>
                <a:ea typeface="Arial" charset="0"/>
                <a:cs typeface="Arial" charset="0"/>
              </a:rPr>
              <a:t>Begin to develop a list of 10-15 law schools to which you’d like to apply. Most applicants wind up sending applications to 6-10 schools.</a:t>
            </a:r>
          </a:p>
          <a:p>
            <a:pPr marL="58738" indent="-58738">
              <a:buFont typeface="Arial" charset="0"/>
              <a:buChar char="•"/>
            </a:pPr>
            <a:endParaRPr lang="en-US" sz="900" dirty="0">
              <a:solidFill>
                <a:schemeClr val="tx1">
                  <a:lumMod val="75000"/>
                  <a:lumOff val="25000"/>
                </a:schemeClr>
              </a:solidFill>
              <a:latin typeface="Arial" charset="0"/>
              <a:ea typeface="Arial" charset="0"/>
              <a:cs typeface="Arial" charset="0"/>
            </a:endParaRPr>
          </a:p>
          <a:p>
            <a:pPr marL="58738" indent="-58738">
              <a:buFont typeface="Arial" charset="0"/>
              <a:buChar char="•"/>
            </a:pPr>
            <a:r>
              <a:rPr lang="en-US" sz="900" dirty="0">
                <a:solidFill>
                  <a:schemeClr val="tx1">
                    <a:lumMod val="75000"/>
                    <a:lumOff val="25000"/>
                  </a:schemeClr>
                </a:solidFill>
                <a:latin typeface="Arial" charset="0"/>
                <a:ea typeface="Arial" charset="0"/>
                <a:cs typeface="Arial" charset="0"/>
              </a:rPr>
              <a:t>Prepare for and take the LSAT. </a:t>
            </a:r>
          </a:p>
          <a:p>
            <a:endParaRPr lang="en-US" sz="900" dirty="0">
              <a:solidFill>
                <a:schemeClr val="tx1">
                  <a:lumMod val="75000"/>
                  <a:lumOff val="25000"/>
                </a:schemeClr>
              </a:solidFill>
              <a:latin typeface="Arial" charset="0"/>
              <a:ea typeface="Arial" charset="0"/>
              <a:cs typeface="Arial" charset="0"/>
            </a:endParaRPr>
          </a:p>
          <a:p>
            <a:r>
              <a:rPr lang="en-US" sz="900" b="1" dirty="0">
                <a:solidFill>
                  <a:schemeClr val="tx1">
                    <a:lumMod val="75000"/>
                    <a:lumOff val="25000"/>
                  </a:schemeClr>
                </a:solidFill>
                <a:latin typeface="Arial" charset="0"/>
                <a:ea typeface="Arial" charset="0"/>
                <a:cs typeface="Arial" charset="0"/>
              </a:rPr>
              <a:t>Senior Year</a:t>
            </a:r>
            <a:endParaRPr lang="en-US" sz="900" dirty="0">
              <a:solidFill>
                <a:schemeClr val="tx1">
                  <a:lumMod val="75000"/>
                  <a:lumOff val="25000"/>
                </a:schemeClr>
              </a:solidFill>
              <a:latin typeface="Arial" charset="0"/>
              <a:ea typeface="Arial" charset="0"/>
              <a:cs typeface="Arial" charset="0"/>
            </a:endParaRPr>
          </a:p>
          <a:p>
            <a:pPr marL="58738" indent="-58738">
              <a:buFont typeface="Arial" charset="0"/>
              <a:buChar char="•"/>
            </a:pPr>
            <a:r>
              <a:rPr lang="en-US" sz="900" dirty="0">
                <a:solidFill>
                  <a:schemeClr val="tx1">
                    <a:lumMod val="75000"/>
                    <a:lumOff val="25000"/>
                  </a:schemeClr>
                </a:solidFill>
                <a:latin typeface="Arial" charset="0"/>
                <a:ea typeface="Arial" charset="0"/>
                <a:cs typeface="Arial" charset="0"/>
              </a:rPr>
              <a:t>Make an appointment with the Pre-Law adviser to discuss your plans.</a:t>
            </a:r>
          </a:p>
          <a:p>
            <a:pPr marL="58738" indent="-58738">
              <a:buFont typeface="Arial" charset="0"/>
              <a:buChar char="•"/>
            </a:pPr>
            <a:endParaRPr lang="en-US" sz="900" dirty="0">
              <a:solidFill>
                <a:schemeClr val="tx1">
                  <a:lumMod val="75000"/>
                  <a:lumOff val="25000"/>
                </a:schemeClr>
              </a:solidFill>
              <a:latin typeface="Arial" charset="0"/>
              <a:ea typeface="Arial" charset="0"/>
              <a:cs typeface="Arial" charset="0"/>
            </a:endParaRPr>
          </a:p>
          <a:p>
            <a:pPr marL="58738" indent="-58738">
              <a:buFont typeface="Arial" charset="0"/>
              <a:buChar char="•"/>
            </a:pPr>
            <a:r>
              <a:rPr lang="en-US" sz="900" dirty="0">
                <a:solidFill>
                  <a:schemeClr val="tx1">
                    <a:lumMod val="75000"/>
                    <a:lumOff val="25000"/>
                  </a:schemeClr>
                </a:solidFill>
                <a:latin typeface="Arial" charset="0"/>
                <a:ea typeface="Arial" charset="0"/>
                <a:cs typeface="Arial" charset="0"/>
              </a:rPr>
              <a:t>Pull together ideas for a personal statement or essay. Speak to professors about letters of recommendation.</a:t>
            </a:r>
          </a:p>
          <a:p>
            <a:pPr marL="58738" indent="-58738">
              <a:buFont typeface="Arial" charset="0"/>
              <a:buChar char="•"/>
            </a:pPr>
            <a:endParaRPr lang="en-US" sz="900" dirty="0">
              <a:solidFill>
                <a:schemeClr val="tx1">
                  <a:lumMod val="75000"/>
                  <a:lumOff val="25000"/>
                </a:schemeClr>
              </a:solidFill>
              <a:latin typeface="Arial" charset="0"/>
              <a:ea typeface="Arial" charset="0"/>
              <a:cs typeface="Arial" charset="0"/>
            </a:endParaRPr>
          </a:p>
          <a:p>
            <a:pPr marL="58738" indent="-58738">
              <a:buFont typeface="Arial" charset="0"/>
              <a:buChar char="•"/>
            </a:pPr>
            <a:r>
              <a:rPr lang="en-US" sz="900" dirty="0">
                <a:solidFill>
                  <a:schemeClr val="tx1">
                    <a:lumMod val="75000"/>
                    <a:lumOff val="25000"/>
                  </a:schemeClr>
                </a:solidFill>
                <a:latin typeface="Arial" charset="0"/>
                <a:ea typeface="Arial" charset="0"/>
                <a:cs typeface="Arial" charset="0"/>
              </a:rPr>
              <a:t>Send transcripts and apply for financial aid at schools of interest.</a:t>
            </a:r>
          </a:p>
          <a:p>
            <a:pPr marL="58738" indent="-58738">
              <a:buFont typeface="Arial" charset="0"/>
              <a:buChar char="•"/>
            </a:pPr>
            <a:endParaRPr lang="en-US" sz="900" dirty="0">
              <a:solidFill>
                <a:schemeClr val="tx1">
                  <a:lumMod val="75000"/>
                  <a:lumOff val="25000"/>
                </a:schemeClr>
              </a:solidFill>
              <a:latin typeface="Arial" charset="0"/>
              <a:ea typeface="Arial" charset="0"/>
              <a:cs typeface="Arial" charset="0"/>
            </a:endParaRPr>
          </a:p>
          <a:p>
            <a:pPr marL="58738" indent="-58738">
              <a:buFont typeface="Arial" charset="0"/>
              <a:buChar char="•"/>
            </a:pPr>
            <a:r>
              <a:rPr lang="en-US" sz="900" dirty="0">
                <a:solidFill>
                  <a:schemeClr val="tx1">
                    <a:lumMod val="75000"/>
                    <a:lumOff val="25000"/>
                  </a:schemeClr>
                </a:solidFill>
                <a:latin typeface="Arial" charset="0"/>
                <a:ea typeface="Arial" charset="0"/>
                <a:cs typeface="Arial" charset="0"/>
              </a:rPr>
              <a:t>Finalize and send your applications out before Thanksgiving, if possible.</a:t>
            </a:r>
            <a:br>
              <a:rPr lang="en-US" sz="900" dirty="0">
                <a:solidFill>
                  <a:schemeClr val="tx1">
                    <a:lumMod val="75000"/>
                    <a:lumOff val="25000"/>
                  </a:schemeClr>
                </a:solidFill>
                <a:latin typeface="Arial" charset="0"/>
                <a:ea typeface="Arial" charset="0"/>
                <a:cs typeface="Arial" charset="0"/>
              </a:rPr>
            </a:br>
            <a:endParaRPr lang="en-US" sz="900" dirty="0">
              <a:solidFill>
                <a:schemeClr val="tx1">
                  <a:lumMod val="75000"/>
                  <a:lumOff val="25000"/>
                </a:schemeClr>
              </a:solidFill>
              <a:latin typeface="Arial" charset="0"/>
              <a:ea typeface="Arial" charset="0"/>
              <a:cs typeface="Arial" charset="0"/>
            </a:endParaRPr>
          </a:p>
          <a:p>
            <a:pPr marL="58738" indent="-58738">
              <a:buFont typeface="Arial" charset="0"/>
              <a:buChar char="•"/>
            </a:pPr>
            <a:r>
              <a:rPr lang="en-US" sz="900" dirty="0">
                <a:solidFill>
                  <a:schemeClr val="tx1">
                    <a:lumMod val="75000"/>
                    <a:lumOff val="25000"/>
                  </a:schemeClr>
                </a:solidFill>
                <a:latin typeface="Arial" charset="0"/>
                <a:ea typeface="Arial" charset="0"/>
                <a:cs typeface="Arial" charset="0"/>
              </a:rPr>
              <a:t>By mid-January, follow up with law schools to ensure all application materials were received.</a:t>
            </a:r>
          </a:p>
          <a:p>
            <a:pPr marL="58738" indent="-58738">
              <a:buFont typeface="Arial" charset="0"/>
              <a:buChar char="•"/>
            </a:pPr>
            <a:endParaRPr lang="en-US" sz="900" dirty="0">
              <a:solidFill>
                <a:schemeClr val="tx1">
                  <a:lumMod val="75000"/>
                  <a:lumOff val="25000"/>
                </a:schemeClr>
              </a:solidFill>
              <a:latin typeface="Arial" charset="0"/>
              <a:ea typeface="Arial" charset="0"/>
              <a:cs typeface="Arial" charset="0"/>
            </a:endParaRPr>
          </a:p>
          <a:p>
            <a:pPr marL="58738" indent="-58738">
              <a:buFont typeface="Arial" charset="0"/>
              <a:buChar char="•"/>
            </a:pPr>
            <a:r>
              <a:rPr lang="en-US" sz="900" dirty="0">
                <a:solidFill>
                  <a:schemeClr val="tx1">
                    <a:lumMod val="75000"/>
                    <a:lumOff val="25000"/>
                  </a:schemeClr>
                </a:solidFill>
                <a:latin typeface="Arial" charset="0"/>
                <a:ea typeface="Arial" charset="0"/>
                <a:cs typeface="Arial" charset="0"/>
              </a:rPr>
              <a:t>Wait and hope!</a:t>
            </a:r>
          </a:p>
          <a:p>
            <a:pPr marL="58738" indent="-58738">
              <a:buFont typeface="Arial" charset="0"/>
              <a:buChar char="•"/>
            </a:pPr>
            <a:endParaRPr lang="en-US" sz="900" dirty="0">
              <a:solidFill>
                <a:schemeClr val="tx1">
                  <a:lumMod val="75000"/>
                  <a:lumOff val="25000"/>
                </a:schemeClr>
              </a:solidFill>
              <a:latin typeface="Arial" charset="0"/>
              <a:ea typeface="Arial" charset="0"/>
              <a:cs typeface="Arial" charset="0"/>
            </a:endParaRPr>
          </a:p>
          <a:p>
            <a:pPr marL="58738" indent="-58738">
              <a:buFont typeface="Arial" charset="0"/>
              <a:buChar char="•"/>
            </a:pPr>
            <a:r>
              <a:rPr lang="en-US" sz="900" dirty="0">
                <a:solidFill>
                  <a:schemeClr val="tx1">
                    <a:lumMod val="75000"/>
                    <a:lumOff val="25000"/>
                  </a:schemeClr>
                </a:solidFill>
                <a:latin typeface="Arial" charset="0"/>
                <a:ea typeface="Arial" charset="0"/>
                <a:cs typeface="Arial" charset="0"/>
              </a:rPr>
              <a:t>Receive acceptance, make decision, send deposit.</a:t>
            </a:r>
          </a:p>
          <a:p>
            <a:pPr marL="58738" indent="-58738">
              <a:buFont typeface="Arial" charset="0"/>
              <a:buChar char="•"/>
            </a:pPr>
            <a:endParaRPr lang="en-US" sz="900" dirty="0">
              <a:solidFill>
                <a:schemeClr val="tx1">
                  <a:lumMod val="75000"/>
                  <a:lumOff val="25000"/>
                </a:schemeClr>
              </a:solidFill>
              <a:latin typeface="Arial" charset="0"/>
              <a:ea typeface="Arial" charset="0"/>
              <a:cs typeface="Arial" charset="0"/>
            </a:endParaRPr>
          </a:p>
          <a:p>
            <a:pPr marL="58738" indent="-58738">
              <a:buFont typeface="Arial" charset="0"/>
              <a:buChar char="•"/>
            </a:pPr>
            <a:r>
              <a:rPr lang="en-US" sz="900" dirty="0">
                <a:solidFill>
                  <a:schemeClr val="tx1">
                    <a:lumMod val="75000"/>
                    <a:lumOff val="25000"/>
                  </a:schemeClr>
                </a:solidFill>
                <a:latin typeface="Arial" charset="0"/>
                <a:ea typeface="Arial" charset="0"/>
                <a:cs typeface="Arial" charset="0"/>
              </a:rPr>
              <a:t>After graduation, send a final copy of your transcript to the law school you will attend.</a:t>
            </a:r>
          </a:p>
          <a:p>
            <a:r>
              <a:rPr lang="en-US" sz="900" dirty="0">
                <a:solidFill>
                  <a:schemeClr val="tx1">
                    <a:lumMod val="75000"/>
                    <a:lumOff val="25000"/>
                  </a:schemeClr>
                </a:solidFill>
              </a:rPr>
              <a:t> </a:t>
            </a:r>
          </a:p>
          <a:p>
            <a:endParaRPr lang="en-US" sz="1000" dirty="0"/>
          </a:p>
        </p:txBody>
      </p:sp>
      <p:sp>
        <p:nvSpPr>
          <p:cNvPr id="4" name="Rectangle 3"/>
          <p:cNvSpPr/>
          <p:nvPr/>
        </p:nvSpPr>
        <p:spPr>
          <a:xfrm>
            <a:off x="618067" y="3469597"/>
            <a:ext cx="3490383" cy="1384995"/>
          </a:xfrm>
          <a:prstGeom prst="rect">
            <a:avLst/>
          </a:prstGeom>
        </p:spPr>
        <p:txBody>
          <a:bodyPr wrap="square">
            <a:noAutofit/>
          </a:bodyPr>
          <a:lstStyle/>
          <a:p>
            <a:r>
              <a:rPr lang="en-US" sz="1200" dirty="0">
                <a:solidFill>
                  <a:schemeClr val="tx1">
                    <a:lumMod val="65000"/>
                    <a:lumOff val="35000"/>
                  </a:schemeClr>
                </a:solidFill>
                <a:effectLst/>
                <a:latin typeface="Arial" charset="0"/>
                <a:ea typeface="Arial" charset="0"/>
                <a:cs typeface="Arial" charset="0"/>
              </a:rPr>
              <a:t>RIT’s academically rigorous programs and emphasis on communication and critical thinking skills make our graduates excellent candidates for top law programs. There are multiple ways to get involved with pre-law or legal studies on campus, both as an extracurricular activity or part of the classroom experience.</a:t>
            </a:r>
          </a:p>
        </p:txBody>
      </p:sp>
      <p:sp>
        <p:nvSpPr>
          <p:cNvPr id="12" name="Freeform 11"/>
          <p:cNvSpPr/>
          <p:nvPr/>
        </p:nvSpPr>
        <p:spPr>
          <a:xfrm>
            <a:off x="-15903" y="3943847"/>
            <a:ext cx="1773141" cy="2703443"/>
          </a:xfrm>
          <a:custGeom>
            <a:avLst/>
            <a:gdLst>
              <a:gd name="connsiteX0" fmla="*/ 397566 w 1773141"/>
              <a:gd name="connsiteY0" fmla="*/ 0 h 2703443"/>
              <a:gd name="connsiteX1" fmla="*/ 397566 w 1773141"/>
              <a:gd name="connsiteY1" fmla="*/ 1121134 h 2703443"/>
              <a:gd name="connsiteX2" fmla="*/ 1773141 w 1773141"/>
              <a:gd name="connsiteY2" fmla="*/ 1121134 h 2703443"/>
              <a:gd name="connsiteX3" fmla="*/ 0 w 1773141"/>
              <a:gd name="connsiteY3" fmla="*/ 2703443 h 2703443"/>
              <a:gd name="connsiteX4" fmla="*/ 0 w 1773141"/>
              <a:gd name="connsiteY4" fmla="*/ 397565 h 2703443"/>
              <a:gd name="connsiteX5" fmla="*/ 397566 w 1773141"/>
              <a:gd name="connsiteY5" fmla="*/ 0 h 2703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73141" h="2703443">
                <a:moveTo>
                  <a:pt x="397566" y="0"/>
                </a:moveTo>
                <a:lnTo>
                  <a:pt x="397566" y="1121134"/>
                </a:lnTo>
                <a:lnTo>
                  <a:pt x="1773141" y="1121134"/>
                </a:lnTo>
                <a:lnTo>
                  <a:pt x="0" y="2703443"/>
                </a:lnTo>
                <a:lnTo>
                  <a:pt x="0" y="397565"/>
                </a:lnTo>
                <a:lnTo>
                  <a:pt x="397566" y="0"/>
                </a:lnTo>
                <a:close/>
              </a:path>
            </a:pathLst>
          </a:custGeom>
          <a:solidFill>
            <a:srgbClr val="00A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ADCA"/>
              </a:solidFill>
            </a:endParaRPr>
          </a:p>
        </p:txBody>
      </p:sp>
      <p:sp>
        <p:nvSpPr>
          <p:cNvPr id="16" name="Rectangle 15"/>
          <p:cNvSpPr/>
          <p:nvPr/>
        </p:nvSpPr>
        <p:spPr>
          <a:xfrm>
            <a:off x="506983" y="370901"/>
            <a:ext cx="2324836" cy="2434134"/>
          </a:xfrm>
          <a:prstGeom prst="rect">
            <a:avLst/>
          </a:prstGeom>
          <a:noFill/>
          <a:ln w="120650">
            <a:solidFill>
              <a:srgbClr val="F36D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reeform 2"/>
          <p:cNvSpPr/>
          <p:nvPr/>
        </p:nvSpPr>
        <p:spPr>
          <a:xfrm>
            <a:off x="-25831" y="-4261"/>
            <a:ext cx="3688597" cy="2879436"/>
          </a:xfrm>
          <a:custGeom>
            <a:avLst/>
            <a:gdLst>
              <a:gd name="connsiteX0" fmla="*/ 2908516 w 3688597"/>
              <a:gd name="connsiteY0" fmla="*/ 780081 h 2862020"/>
              <a:gd name="connsiteX1" fmla="*/ 3688597 w 3688597"/>
              <a:gd name="connsiteY1" fmla="*/ 0 h 2862020"/>
              <a:gd name="connsiteX2" fmla="*/ 0 w 3688597"/>
              <a:gd name="connsiteY2" fmla="*/ 0 h 2862020"/>
              <a:gd name="connsiteX3" fmla="*/ 0 w 3688597"/>
              <a:gd name="connsiteY3" fmla="*/ 2862020 h 2862020"/>
              <a:gd name="connsiteX4" fmla="*/ 480448 w 3688597"/>
              <a:gd name="connsiteY4" fmla="*/ 2862020 h 2862020"/>
              <a:gd name="connsiteX5" fmla="*/ 480448 w 3688597"/>
              <a:gd name="connsiteY5" fmla="*/ 325465 h 2862020"/>
              <a:gd name="connsiteX6" fmla="*/ 2913682 w 3688597"/>
              <a:gd name="connsiteY6" fmla="*/ 325465 h 2862020"/>
              <a:gd name="connsiteX7" fmla="*/ 2908516 w 3688597"/>
              <a:gd name="connsiteY7" fmla="*/ 780081 h 2862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88597" h="2862020">
                <a:moveTo>
                  <a:pt x="2908516" y="780081"/>
                </a:moveTo>
                <a:lnTo>
                  <a:pt x="3688597" y="0"/>
                </a:lnTo>
                <a:lnTo>
                  <a:pt x="0" y="0"/>
                </a:lnTo>
                <a:lnTo>
                  <a:pt x="0" y="2862020"/>
                </a:lnTo>
                <a:lnTo>
                  <a:pt x="480448" y="2862020"/>
                </a:lnTo>
                <a:lnTo>
                  <a:pt x="480448" y="325465"/>
                </a:lnTo>
                <a:lnTo>
                  <a:pt x="2913682" y="325465"/>
                </a:lnTo>
                <a:lnTo>
                  <a:pt x="2908516" y="780081"/>
                </a:lnTo>
                <a:close/>
              </a:path>
            </a:pathLst>
          </a:custGeom>
          <a:solidFill>
            <a:srgbClr val="F36D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36D21"/>
              </a:solidFill>
            </a:endParaRPr>
          </a:p>
        </p:txBody>
      </p:sp>
    </p:spTree>
    <p:extLst>
      <p:ext uri="{BB962C8B-B14F-4D97-AF65-F5344CB8AC3E}">
        <p14:creationId xmlns:p14="http://schemas.microsoft.com/office/powerpoint/2010/main" val="156927094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363</TotalTime>
  <Words>521</Words>
  <Application>Microsoft Macintosh PowerPoint</Application>
  <PresentationFormat>Custom</PresentationFormat>
  <Paragraphs>111</Paragraphs>
  <Slides>2</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Calibri</vt:lpstr>
      <vt:lpstr>Calibri Light</vt:lpstr>
      <vt:lpstr>Office Theme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Meg Spoto</dc:creator>
  <cp:lastModifiedBy>Microsoft Office User</cp:lastModifiedBy>
  <cp:revision>33</cp:revision>
  <dcterms:created xsi:type="dcterms:W3CDTF">2019-01-19T16:04:00Z</dcterms:created>
  <dcterms:modified xsi:type="dcterms:W3CDTF">2019-11-05T18:14:00Z</dcterms:modified>
</cp:coreProperties>
</file>